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2"/>
  </p:notesMasterIdLst>
  <p:sldIdLst>
    <p:sldId id="256" r:id="rId2"/>
    <p:sldId id="257" r:id="rId3"/>
    <p:sldId id="264" r:id="rId4"/>
    <p:sldId id="263" r:id="rId5"/>
    <p:sldId id="260" r:id="rId6"/>
    <p:sldId id="261" r:id="rId7"/>
    <p:sldId id="278" r:id="rId8"/>
    <p:sldId id="262" r:id="rId9"/>
    <p:sldId id="266" r:id="rId10"/>
    <p:sldId id="265" r:id="rId11"/>
    <p:sldId id="271" r:id="rId12"/>
    <p:sldId id="267" r:id="rId13"/>
    <p:sldId id="272" r:id="rId14"/>
    <p:sldId id="268" r:id="rId15"/>
    <p:sldId id="273" r:id="rId16"/>
    <p:sldId id="269" r:id="rId17"/>
    <p:sldId id="274" r:id="rId18"/>
    <p:sldId id="275" r:id="rId19"/>
    <p:sldId id="276" r:id="rId20"/>
    <p:sldId id="277"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B3C2"/>
    <a:srgbClr val="EFDBB2"/>
    <a:srgbClr val="672146"/>
    <a:srgbClr val="F0F51F"/>
    <a:srgbClr val="681D44"/>
    <a:srgbClr val="A80000"/>
    <a:srgbClr val="555557"/>
    <a:srgbClr val="CB1C0F"/>
    <a:srgbClr val="5757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Açık Stil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2" d="100"/>
          <a:sy n="102" d="100"/>
        </p:scale>
        <p:origin x="918" y="96"/>
      </p:cViewPr>
      <p:guideLst/>
    </p:cSldViewPr>
  </p:slideViewPr>
  <p:notesTextViewPr>
    <p:cViewPr>
      <p:scale>
        <a:sx n="1" d="1"/>
        <a:sy n="1" d="1"/>
      </p:scale>
      <p:origin x="0" y="0"/>
    </p:cViewPr>
  </p:notesTextViewPr>
  <p:notesViewPr>
    <p:cSldViewPr snapToGrid="0">
      <p:cViewPr varScale="1">
        <p:scale>
          <a:sx n="112" d="100"/>
          <a:sy n="112" d="100"/>
        </p:scale>
        <p:origin x="522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C91DAB-0AC7-4DDC-AD91-4E2A40827F01}" type="datetimeFigureOut">
              <a:rPr lang="tr-TR" smtClean="0"/>
              <a:t>28.11.2025</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698FB8-6B70-410A-A023-D83FB3D92386}" type="slidenum">
              <a:rPr lang="tr-TR" smtClean="0"/>
              <a:t>‹#›</a:t>
            </a:fld>
            <a:endParaRPr lang="tr-TR"/>
          </a:p>
        </p:txBody>
      </p:sp>
    </p:spTree>
    <p:extLst>
      <p:ext uri="{BB962C8B-B14F-4D97-AF65-F5344CB8AC3E}">
        <p14:creationId xmlns:p14="http://schemas.microsoft.com/office/powerpoint/2010/main" val="38709843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35CD5E02-6D25-489D-A88E-E6DCD4B7431D}" type="datetime1">
              <a:rPr lang="tr-TR" smtClean="0"/>
              <a:t>28.11.2025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59C950C-434C-4B69-933B-31836432E62B}" type="slidenum">
              <a:rPr lang="tr-TR" smtClean="0"/>
              <a:t>‹#›</a:t>
            </a:fld>
            <a:endParaRPr lang="tr-TR"/>
          </a:p>
        </p:txBody>
      </p:sp>
      <p:pic>
        <p:nvPicPr>
          <p:cNvPr id="6" name="Resim 5">
            <a:extLst>
              <a:ext uri="{FF2B5EF4-FFF2-40B4-BE49-F238E27FC236}">
                <a16:creationId xmlns:a16="http://schemas.microsoft.com/office/drawing/2014/main" id="{D54850E0-9550-455B-9354-65D1688E6423}"/>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1" b="20416"/>
          <a:stretch/>
        </p:blipFill>
        <p:spPr>
          <a:xfrm>
            <a:off x="0" y="1"/>
            <a:ext cx="12192000" cy="6858000"/>
          </a:xfrm>
          <a:prstGeom prst="rect">
            <a:avLst/>
          </a:prstGeom>
        </p:spPr>
      </p:pic>
    </p:spTree>
    <p:extLst>
      <p:ext uri="{BB962C8B-B14F-4D97-AF65-F5344CB8AC3E}">
        <p14:creationId xmlns:p14="http://schemas.microsoft.com/office/powerpoint/2010/main" val="979121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2AE682F-D098-4535-8E5D-A05394D5E655}" type="datetime1">
              <a:rPr lang="tr-TR" smtClean="0"/>
              <a:t>28.11.2025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59C950C-434C-4B69-933B-31836432E62B}" type="slidenum">
              <a:rPr lang="tr-TR" smtClean="0"/>
              <a:t>‹#›</a:t>
            </a:fld>
            <a:endParaRPr lang="tr-TR"/>
          </a:p>
        </p:txBody>
      </p:sp>
      <p:pic>
        <p:nvPicPr>
          <p:cNvPr id="7" name="Resim 6">
            <a:extLst>
              <a:ext uri="{FF2B5EF4-FFF2-40B4-BE49-F238E27FC236}">
                <a16:creationId xmlns:a16="http://schemas.microsoft.com/office/drawing/2014/main" id="{7A141E64-2E1B-4B29-9C44-B46145DB16E2}"/>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19832" b="884"/>
          <a:stretch/>
        </p:blipFill>
        <p:spPr>
          <a:xfrm>
            <a:off x="0" y="0"/>
            <a:ext cx="12192000" cy="6838512"/>
          </a:xfrm>
          <a:prstGeom prst="rect">
            <a:avLst/>
          </a:prstGeom>
        </p:spPr>
      </p:pic>
    </p:spTree>
    <p:extLst>
      <p:ext uri="{BB962C8B-B14F-4D97-AF65-F5344CB8AC3E}">
        <p14:creationId xmlns:p14="http://schemas.microsoft.com/office/powerpoint/2010/main" val="2650273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2AE682F-D098-4535-8E5D-A05394D5E655}" type="datetime1">
              <a:rPr lang="tr-TR" smtClean="0"/>
              <a:t>28.11.2025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59C950C-434C-4B69-933B-31836432E62B}" type="slidenum">
              <a:rPr lang="tr-TR" smtClean="0"/>
              <a:t>‹#›</a:t>
            </a:fld>
            <a:endParaRPr lang="tr-TR"/>
          </a:p>
        </p:txBody>
      </p:sp>
      <p:pic>
        <p:nvPicPr>
          <p:cNvPr id="7" name="Resim 6">
            <a:extLst>
              <a:ext uri="{FF2B5EF4-FFF2-40B4-BE49-F238E27FC236}">
                <a16:creationId xmlns:a16="http://schemas.microsoft.com/office/drawing/2014/main" id="{7A141E64-2E1B-4B29-9C44-B46145DB16E2}"/>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19832" b="884"/>
          <a:stretch/>
        </p:blipFill>
        <p:spPr>
          <a:xfrm>
            <a:off x="0" y="0"/>
            <a:ext cx="12192000" cy="6838512"/>
          </a:xfrm>
          <a:prstGeom prst="rect">
            <a:avLst/>
          </a:prstGeom>
        </p:spPr>
      </p:pic>
    </p:spTree>
    <p:extLst>
      <p:ext uri="{BB962C8B-B14F-4D97-AF65-F5344CB8AC3E}">
        <p14:creationId xmlns:p14="http://schemas.microsoft.com/office/powerpoint/2010/main" val="1177230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1AE832-375F-45E9-B124-E1A6B23131BD}" type="datetime1">
              <a:rPr lang="tr-TR" smtClean="0"/>
              <a:t>28.11.2025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59C950C-434C-4B69-933B-31836432E62B}" type="slidenum">
              <a:rPr lang="tr-TR" smtClean="0"/>
              <a:t>‹#›</a:t>
            </a:fld>
            <a:endParaRPr lang="tr-TR"/>
          </a:p>
        </p:txBody>
      </p:sp>
      <p:pic>
        <p:nvPicPr>
          <p:cNvPr id="5" name="Resim 4">
            <a:extLst>
              <a:ext uri="{FF2B5EF4-FFF2-40B4-BE49-F238E27FC236}">
                <a16:creationId xmlns:a16="http://schemas.microsoft.com/office/drawing/2014/main" id="{3BE5FB2E-6D01-4DF2-9A1B-961E5BC64698}"/>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13544" b="6923"/>
          <a:stretch/>
        </p:blipFill>
        <p:spPr>
          <a:xfrm>
            <a:off x="0" y="0"/>
            <a:ext cx="12209356" cy="6858000"/>
          </a:xfrm>
          <a:prstGeom prst="rect">
            <a:avLst/>
          </a:prstGeom>
        </p:spPr>
      </p:pic>
    </p:spTree>
    <p:extLst>
      <p:ext uri="{BB962C8B-B14F-4D97-AF65-F5344CB8AC3E}">
        <p14:creationId xmlns:p14="http://schemas.microsoft.com/office/powerpoint/2010/main" val="66732214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dirty="0"/>
              <a:t>Asıl başlık stilini düzenlemek için tıklayın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8011F7-CE0E-4809-973E-D3C35172CE58}" type="datetime1">
              <a:rPr lang="tr-TR" smtClean="0"/>
              <a:t>28.11.2025</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9C950C-434C-4B69-933B-31836432E62B}" type="slidenum">
              <a:rPr lang="tr-TR" smtClean="0"/>
              <a:t>‹#›</a:t>
            </a:fld>
            <a:endParaRPr lang="tr-TR"/>
          </a:p>
        </p:txBody>
      </p:sp>
    </p:spTree>
    <p:extLst>
      <p:ext uri="{BB962C8B-B14F-4D97-AF65-F5344CB8AC3E}">
        <p14:creationId xmlns:p14="http://schemas.microsoft.com/office/powerpoint/2010/main" val="4181946231"/>
      </p:ext>
    </p:extLst>
  </p:cSld>
  <p:clrMap bg1="lt1" tx1="dk1" bg2="lt2" tx2="dk2" accent1="accent1" accent2="accent2" accent3="accent3" accent4="accent4" accent5="accent5" accent6="accent6" hlink="hlink" folHlink="folHlink"/>
  <p:sldLayoutIdLst>
    <p:sldLayoutId id="2147483678" r:id="rId1"/>
    <p:sldLayoutId id="2147483674" r:id="rId2"/>
    <p:sldLayoutId id="2147483680" r:id="rId3"/>
    <p:sldLayoutId id="2147483679" r:id="rId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a:extLst>
              <a:ext uri="{FF2B5EF4-FFF2-40B4-BE49-F238E27FC236}">
                <a16:creationId xmlns:a16="http://schemas.microsoft.com/office/drawing/2014/main" id="{CD666C73-B44B-47A4-8CC3-5217B1670E6D}"/>
              </a:ext>
            </a:extLst>
          </p:cNvPr>
          <p:cNvSpPr>
            <a:spLocks noGrp="1"/>
          </p:cNvSpPr>
          <p:nvPr>
            <p:ph type="sldNum" sz="quarter" idx="12"/>
          </p:nvPr>
        </p:nvSpPr>
        <p:spPr/>
        <p:txBody>
          <a:bodyPr/>
          <a:lstStyle/>
          <a:p>
            <a:fld id="{359C950C-434C-4B69-933B-31836432E62B}" type="slidenum">
              <a:rPr lang="tr-TR" smtClean="0"/>
              <a:t>1</a:t>
            </a:fld>
            <a:endParaRPr lang="tr-TR"/>
          </a:p>
        </p:txBody>
      </p:sp>
    </p:spTree>
    <p:extLst>
      <p:ext uri="{BB962C8B-B14F-4D97-AF65-F5344CB8AC3E}">
        <p14:creationId xmlns:p14="http://schemas.microsoft.com/office/powerpoint/2010/main" val="6779880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a:extLst>
              <a:ext uri="{FF2B5EF4-FFF2-40B4-BE49-F238E27FC236}">
                <a16:creationId xmlns:a16="http://schemas.microsoft.com/office/drawing/2014/main" id="{5D525298-6E96-4B89-B11F-54B370A0404C}"/>
              </a:ext>
            </a:extLst>
          </p:cNvPr>
          <p:cNvSpPr>
            <a:spLocks noGrp="1"/>
          </p:cNvSpPr>
          <p:nvPr>
            <p:ph type="sldNum" sz="quarter" idx="12"/>
          </p:nvPr>
        </p:nvSpPr>
        <p:spPr/>
        <p:txBody>
          <a:bodyPr/>
          <a:lstStyle/>
          <a:p>
            <a:fld id="{359C950C-434C-4B69-933B-31836432E62B}" type="slidenum">
              <a:rPr lang="tr-TR" smtClean="0"/>
              <a:t>10</a:t>
            </a:fld>
            <a:endParaRPr lang="tr-TR"/>
          </a:p>
        </p:txBody>
      </p:sp>
      <p:sp>
        <p:nvSpPr>
          <p:cNvPr id="6" name="Unvan 1">
            <a:extLst>
              <a:ext uri="{FF2B5EF4-FFF2-40B4-BE49-F238E27FC236}">
                <a16:creationId xmlns:a16="http://schemas.microsoft.com/office/drawing/2014/main" id="{E2022ABC-BD57-4F52-806C-9A7B16F4D3DF}"/>
              </a:ext>
            </a:extLst>
          </p:cNvPr>
          <p:cNvSpPr txBox="1">
            <a:spLocks/>
          </p:cNvSpPr>
          <p:nvPr/>
        </p:nvSpPr>
        <p:spPr>
          <a:xfrm>
            <a:off x="358140" y="366078"/>
            <a:ext cx="11475720" cy="68548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tr-TR" sz="3200" dirty="0">
                <a:latin typeface="Myriad Pro Cond" panose="020B0706030403020204" pitchFamily="34" charset="0"/>
              </a:rPr>
              <a:t>Eğitim Programlarının Paydaş Geri Bildirimlerine Dayalı Olarak Güncellenmesi</a:t>
            </a:r>
          </a:p>
        </p:txBody>
      </p:sp>
      <p:graphicFrame>
        <p:nvGraphicFramePr>
          <p:cNvPr id="9" name="Tablo 8">
            <a:extLst>
              <a:ext uri="{FF2B5EF4-FFF2-40B4-BE49-F238E27FC236}">
                <a16:creationId xmlns:a16="http://schemas.microsoft.com/office/drawing/2014/main" id="{D59392B8-AA49-43F3-AF7A-D13E53FE8370}"/>
              </a:ext>
            </a:extLst>
          </p:cNvPr>
          <p:cNvGraphicFramePr>
            <a:graphicFrameLocks noGrp="1"/>
          </p:cNvGraphicFramePr>
          <p:nvPr>
            <p:extLst>
              <p:ext uri="{D42A27DB-BD31-4B8C-83A1-F6EECF244321}">
                <p14:modId xmlns:p14="http://schemas.microsoft.com/office/powerpoint/2010/main" val="3167590989"/>
              </p:ext>
            </p:extLst>
          </p:nvPr>
        </p:nvGraphicFramePr>
        <p:xfrm>
          <a:off x="991385" y="1272553"/>
          <a:ext cx="10209230" cy="4868172"/>
        </p:xfrm>
        <a:graphic>
          <a:graphicData uri="http://schemas.openxmlformats.org/drawingml/2006/table">
            <a:tbl>
              <a:tblPr firstRow="1" firstCol="1" lastRow="1" lastCol="1" bandRow="1" bandCol="1">
                <a:tableStyleId>{5C22544A-7EE6-4342-B048-85BDC9FD1C3A}</a:tableStyleId>
              </a:tblPr>
              <a:tblGrid>
                <a:gridCol w="2215811">
                  <a:extLst>
                    <a:ext uri="{9D8B030D-6E8A-4147-A177-3AD203B41FA5}">
                      <a16:colId xmlns:a16="http://schemas.microsoft.com/office/drawing/2014/main" val="1771189528"/>
                    </a:ext>
                  </a:extLst>
                </a:gridCol>
                <a:gridCol w="7993419">
                  <a:extLst>
                    <a:ext uri="{9D8B030D-6E8A-4147-A177-3AD203B41FA5}">
                      <a16:colId xmlns:a16="http://schemas.microsoft.com/office/drawing/2014/main" val="2782607656"/>
                    </a:ext>
                  </a:extLst>
                </a:gridCol>
              </a:tblGrid>
              <a:tr h="432439">
                <a:tc gridSpan="2">
                  <a:txBody>
                    <a:bodyPr/>
                    <a:lstStyle/>
                    <a:p>
                      <a:pPr marR="90170" algn="ctr">
                        <a:lnSpc>
                          <a:spcPct val="115000"/>
                        </a:lnSpc>
                        <a:spcBef>
                          <a:spcPts val="400"/>
                        </a:spcBef>
                        <a:spcAft>
                          <a:spcPts val="400"/>
                        </a:spcAft>
                      </a:pPr>
                      <a:r>
                        <a:rPr lang="tr-TR" sz="3200" spc="-10" dirty="0">
                          <a:effectLst/>
                          <a:latin typeface="Myriad Pro Cond" panose="020B0706030403020204" pitchFamily="34" charset="0"/>
                        </a:rPr>
                        <a:t>PLANLAMA</a:t>
                      </a:r>
                      <a:endParaRPr lang="tr-TR" sz="3200" dirty="0">
                        <a:effectLst/>
                        <a:latin typeface="Myriad Pro Cond" panose="020B0706030403020204" pitchFamily="34" charset="0"/>
                        <a:ea typeface="Verdana" panose="020B0604030504040204" pitchFamily="34" charset="0"/>
                        <a:cs typeface="Verdana" panose="020B0604030504040204" pitchFamily="34" charset="0"/>
                      </a:endParaRPr>
                    </a:p>
                  </a:txBody>
                  <a:tcPr marL="0" marR="0" marT="0" marB="0">
                    <a:solidFill>
                      <a:srgbClr val="672146"/>
                    </a:solidFill>
                  </a:tcPr>
                </a:tc>
                <a:tc hMerge="1">
                  <a:txBody>
                    <a:bodyPr/>
                    <a:lstStyle/>
                    <a:p>
                      <a:endParaRPr lang="tr-TR"/>
                    </a:p>
                  </a:txBody>
                  <a:tcPr/>
                </a:tc>
                <a:extLst>
                  <a:ext uri="{0D108BD9-81ED-4DB2-BD59-A6C34878D82A}">
                    <a16:rowId xmlns:a16="http://schemas.microsoft.com/office/drawing/2014/main" val="467412785"/>
                  </a:ext>
                </a:extLst>
              </a:tr>
              <a:tr h="1041591">
                <a:tc gridSpan="2">
                  <a:txBody>
                    <a:bodyPr/>
                    <a:lstStyle/>
                    <a:p>
                      <a:pPr marL="93345" marR="91440" algn="ctr">
                        <a:lnSpc>
                          <a:spcPct val="115000"/>
                        </a:lnSpc>
                        <a:spcBef>
                          <a:spcPts val="400"/>
                        </a:spcBef>
                        <a:spcAft>
                          <a:spcPts val="400"/>
                        </a:spcAft>
                      </a:pPr>
                      <a:r>
                        <a:rPr lang="tr-TR" sz="1800" dirty="0">
                          <a:solidFill>
                            <a:schemeClr val="tx1"/>
                          </a:solidFill>
                          <a:effectLst/>
                          <a:latin typeface="Myriad Pro Cond" panose="020B0706030403020204" pitchFamily="34" charset="0"/>
                        </a:rPr>
                        <a:t>Açıklama:</a:t>
                      </a:r>
                      <a:r>
                        <a:rPr lang="tr-TR" sz="1800" spc="-25" dirty="0">
                          <a:solidFill>
                            <a:schemeClr val="tx1"/>
                          </a:solidFill>
                          <a:effectLst/>
                          <a:latin typeface="Myriad Pro Cond" panose="020B0706030403020204" pitchFamily="34" charset="0"/>
                        </a:rPr>
                        <a:t> </a:t>
                      </a:r>
                      <a:r>
                        <a:rPr lang="tr-TR" sz="1800" dirty="0">
                          <a:solidFill>
                            <a:schemeClr val="tx1"/>
                          </a:solidFill>
                          <a:effectLst/>
                          <a:latin typeface="Myriad Pro Cond" panose="020B0706030403020204" pitchFamily="34" charset="0"/>
                        </a:rPr>
                        <a:t>Eğitim programlarını paydaş geri bildirimlerine dayalı olarak düzenli güncelleme kararı, programların paydaşların (öğrenciler, öğretim elemanları, işverenler, mezunlar) ihtiyaç ve beklentilerine uygun hale getirilmesi, eğitim kalitesinin sürekli olarak artırılması ve değişen koşullara hızla uyum sağlanması amacıyla alınmıştır. </a:t>
                      </a:r>
                      <a:endParaRPr lang="tr-TR" sz="1800" dirty="0">
                        <a:solidFill>
                          <a:schemeClr val="tx1"/>
                        </a:solidFill>
                        <a:effectLst/>
                        <a:latin typeface="Myriad Pro Cond" panose="020B0706030403020204" pitchFamily="34" charset="0"/>
                        <a:ea typeface="Verdana" panose="020B0604030504040204" pitchFamily="34" charset="0"/>
                        <a:cs typeface="Verdana" panose="020B0604030504040204" pitchFamily="34" charset="0"/>
                      </a:endParaRPr>
                    </a:p>
                  </a:txBody>
                  <a:tcPr marL="0" marR="0" marT="0" marB="0">
                    <a:solidFill>
                      <a:srgbClr val="EFDBB2"/>
                    </a:solidFill>
                  </a:tcPr>
                </a:tc>
                <a:tc hMerge="1">
                  <a:txBody>
                    <a:bodyPr/>
                    <a:lstStyle/>
                    <a:p>
                      <a:endParaRPr lang="tr-TR"/>
                    </a:p>
                  </a:txBody>
                  <a:tcPr/>
                </a:tc>
                <a:extLst>
                  <a:ext uri="{0D108BD9-81ED-4DB2-BD59-A6C34878D82A}">
                    <a16:rowId xmlns:a16="http://schemas.microsoft.com/office/drawing/2014/main" val="1523546244"/>
                  </a:ext>
                </a:extLst>
              </a:tr>
              <a:tr h="1851241">
                <a:tc>
                  <a:txBody>
                    <a:bodyPr/>
                    <a:lstStyle/>
                    <a:p>
                      <a:pPr marL="68580">
                        <a:lnSpc>
                          <a:spcPct val="115000"/>
                        </a:lnSpc>
                        <a:spcBef>
                          <a:spcPts val="400"/>
                        </a:spcBef>
                        <a:spcAft>
                          <a:spcPts val="400"/>
                        </a:spcAft>
                      </a:pPr>
                      <a:r>
                        <a:rPr lang="tr-TR" sz="1800" spc="-10">
                          <a:effectLst/>
                          <a:latin typeface="Myriad Pro Cond" panose="020B0706030403020204" pitchFamily="34" charset="0"/>
                        </a:rPr>
                        <a:t>Planlama</a:t>
                      </a:r>
                      <a:r>
                        <a:rPr lang="tr-TR" sz="1800" spc="20">
                          <a:effectLst/>
                          <a:latin typeface="Myriad Pro Cond" panose="020B0706030403020204" pitchFamily="34" charset="0"/>
                        </a:rPr>
                        <a:t> </a:t>
                      </a:r>
                      <a:r>
                        <a:rPr lang="tr-TR" sz="1800" spc="-10">
                          <a:effectLst/>
                          <a:latin typeface="Myriad Pro Cond" panose="020B0706030403020204" pitchFamily="34" charset="0"/>
                        </a:rPr>
                        <a:t>Faaliyetleri:</a:t>
                      </a:r>
                      <a:endParaRPr lang="tr-TR" sz="1800">
                        <a:effectLst/>
                        <a:latin typeface="Myriad Pro Cond" panose="020B0706030403020204" pitchFamily="34" charset="0"/>
                        <a:ea typeface="Verdana" panose="020B0604030504040204" pitchFamily="34" charset="0"/>
                        <a:cs typeface="Verdana" panose="020B0604030504040204" pitchFamily="34" charset="0"/>
                      </a:endParaRPr>
                    </a:p>
                  </a:txBody>
                  <a:tcPr marL="0" marR="0" marT="0" marB="0">
                    <a:solidFill>
                      <a:srgbClr val="672146"/>
                    </a:solidFill>
                  </a:tcPr>
                </a:tc>
                <a:tc>
                  <a:txBody>
                    <a:bodyPr/>
                    <a:lstStyle/>
                    <a:p>
                      <a:pPr>
                        <a:lnSpc>
                          <a:spcPct val="100000"/>
                        </a:lnSpc>
                        <a:spcBef>
                          <a:spcPts val="400"/>
                        </a:spcBef>
                        <a:spcAft>
                          <a:spcPts val="400"/>
                        </a:spcAft>
                      </a:pPr>
                      <a:r>
                        <a:rPr lang="tr-TR" sz="1800" dirty="0">
                          <a:solidFill>
                            <a:schemeClr val="tx1"/>
                          </a:solidFill>
                          <a:effectLst/>
                          <a:latin typeface="Myriad Pro Cond" panose="020B0706030403020204" pitchFamily="34" charset="0"/>
                        </a:rPr>
                        <a:t>Eğitim programlarımızı güncellerken paydaş geri bildirimlerinin önemini vurguladık ve bu geri bildirimleri toplamak için bir strateji belirledik. Paydaşlardan geri bildirim toplamak için anketler, odak grup görüşmeleri, bire bir mülakatlar ve dijital geri bildirim platformlarını kullanmaya karar verdik. Anket sorularını paydaş gruplarına özel olarak hazırladık ve geri bildirim toplama sürecini her eğitim dönemi sonrasında olacak şekilde planladık. Geri bildirimlerden elde edilecek verilerin analizine yönelik bir metodoloji belirledik ve hedefleri tanımladık.</a:t>
                      </a:r>
                      <a:endParaRPr lang="tr-TR" sz="1800" dirty="0">
                        <a:solidFill>
                          <a:schemeClr val="tx1"/>
                        </a:solidFill>
                        <a:effectLst/>
                        <a:latin typeface="Myriad Pro Cond" panose="020B0706030403020204" pitchFamily="34" charset="0"/>
                        <a:ea typeface="Verdana" panose="020B0604030504040204" pitchFamily="34" charset="0"/>
                        <a:cs typeface="Verdana" panose="020B0604030504040204" pitchFamily="34" charset="0"/>
                      </a:endParaRPr>
                    </a:p>
                  </a:txBody>
                  <a:tcPr marL="0" marR="0" marT="0" marB="0">
                    <a:solidFill>
                      <a:srgbClr val="D1B3C2"/>
                    </a:solidFill>
                  </a:tcPr>
                </a:tc>
                <a:extLst>
                  <a:ext uri="{0D108BD9-81ED-4DB2-BD59-A6C34878D82A}">
                    <a16:rowId xmlns:a16="http://schemas.microsoft.com/office/drawing/2014/main" val="4163817959"/>
                  </a:ext>
                </a:extLst>
              </a:tr>
              <a:tr h="624733">
                <a:tc>
                  <a:txBody>
                    <a:bodyPr/>
                    <a:lstStyle/>
                    <a:p>
                      <a:pPr marL="68580">
                        <a:lnSpc>
                          <a:spcPct val="115000"/>
                        </a:lnSpc>
                        <a:spcBef>
                          <a:spcPts val="400"/>
                        </a:spcBef>
                        <a:spcAft>
                          <a:spcPts val="400"/>
                        </a:spcAft>
                      </a:pPr>
                      <a:r>
                        <a:rPr lang="tr-TR" sz="1800">
                          <a:effectLst/>
                          <a:latin typeface="Myriad Pro Cond" panose="020B0706030403020204" pitchFamily="34" charset="0"/>
                        </a:rPr>
                        <a:t>Planlama</a:t>
                      </a:r>
                      <a:r>
                        <a:rPr lang="tr-TR" sz="1800" spc="-45">
                          <a:effectLst/>
                          <a:latin typeface="Myriad Pro Cond" panose="020B0706030403020204" pitchFamily="34" charset="0"/>
                        </a:rPr>
                        <a:t> </a:t>
                      </a:r>
                      <a:r>
                        <a:rPr lang="tr-TR" sz="1800" spc="-10">
                          <a:effectLst/>
                          <a:latin typeface="Myriad Pro Cond" panose="020B0706030403020204" pitchFamily="34" charset="0"/>
                        </a:rPr>
                        <a:t>Kanıtları:</a:t>
                      </a:r>
                      <a:endParaRPr lang="tr-TR" sz="1800">
                        <a:effectLst/>
                        <a:latin typeface="Myriad Pro Cond" panose="020B0706030403020204" pitchFamily="34" charset="0"/>
                        <a:ea typeface="Verdana" panose="020B0604030504040204" pitchFamily="34" charset="0"/>
                        <a:cs typeface="Verdana" panose="020B0604030504040204" pitchFamily="34" charset="0"/>
                      </a:endParaRPr>
                    </a:p>
                  </a:txBody>
                  <a:tcPr marL="0" marR="0" marT="0" marB="0">
                    <a:solidFill>
                      <a:srgbClr val="672146"/>
                    </a:solidFill>
                  </a:tcPr>
                </a:tc>
                <a:tc>
                  <a:txBody>
                    <a:bodyPr/>
                    <a:lstStyle/>
                    <a:p>
                      <a:pPr marL="67945">
                        <a:lnSpc>
                          <a:spcPct val="115000"/>
                        </a:lnSpc>
                        <a:spcBef>
                          <a:spcPts val="400"/>
                        </a:spcBef>
                        <a:spcAft>
                          <a:spcPts val="400"/>
                        </a:spcAft>
                      </a:pPr>
                      <a:r>
                        <a:rPr lang="tr-TR" sz="1800" dirty="0" err="1">
                          <a:solidFill>
                            <a:schemeClr val="tx1"/>
                          </a:solidFill>
                          <a:effectLst/>
                          <a:latin typeface="Myriad Pro Cond" panose="020B0706030403020204" pitchFamily="34" charset="0"/>
                        </a:rPr>
                        <a:t>Örn</a:t>
                      </a:r>
                      <a:r>
                        <a:rPr lang="tr-TR" sz="1800" dirty="0">
                          <a:solidFill>
                            <a:schemeClr val="tx1"/>
                          </a:solidFill>
                          <a:effectLst/>
                          <a:latin typeface="Myriad Pro Cond" panose="020B0706030403020204" pitchFamily="34" charset="0"/>
                        </a:rPr>
                        <a:t>.</a:t>
                      </a:r>
                      <a:r>
                        <a:rPr lang="tr-TR" sz="1800" spc="-15" dirty="0">
                          <a:solidFill>
                            <a:schemeClr val="tx1"/>
                          </a:solidFill>
                          <a:effectLst/>
                          <a:latin typeface="Myriad Pro Cond" panose="020B0706030403020204" pitchFamily="34" charset="0"/>
                        </a:rPr>
                        <a:t> </a:t>
                      </a:r>
                      <a:r>
                        <a:rPr lang="tr-TR" sz="1800" dirty="0">
                          <a:solidFill>
                            <a:schemeClr val="tx1"/>
                          </a:solidFill>
                          <a:effectLst/>
                          <a:latin typeface="Myriad Pro Cond" panose="020B0706030403020204" pitchFamily="34" charset="0"/>
                        </a:rPr>
                        <a:t>Yönetim</a:t>
                      </a:r>
                      <a:r>
                        <a:rPr lang="tr-TR" sz="1800" spc="-15" dirty="0">
                          <a:solidFill>
                            <a:schemeClr val="tx1"/>
                          </a:solidFill>
                          <a:effectLst/>
                          <a:latin typeface="Myriad Pro Cond" panose="020B0706030403020204" pitchFamily="34" charset="0"/>
                        </a:rPr>
                        <a:t> </a:t>
                      </a:r>
                      <a:r>
                        <a:rPr lang="tr-TR" sz="1800" dirty="0">
                          <a:solidFill>
                            <a:schemeClr val="tx1"/>
                          </a:solidFill>
                          <a:effectLst/>
                          <a:latin typeface="Myriad Pro Cond" panose="020B0706030403020204" pitchFamily="34" charset="0"/>
                        </a:rPr>
                        <a:t>kurulu</a:t>
                      </a:r>
                      <a:r>
                        <a:rPr lang="tr-TR" sz="1800" spc="-20" dirty="0">
                          <a:solidFill>
                            <a:schemeClr val="tx1"/>
                          </a:solidFill>
                          <a:effectLst/>
                          <a:latin typeface="Myriad Pro Cond" panose="020B0706030403020204" pitchFamily="34" charset="0"/>
                        </a:rPr>
                        <a:t> </a:t>
                      </a:r>
                      <a:r>
                        <a:rPr lang="tr-TR" sz="1800" dirty="0">
                          <a:solidFill>
                            <a:schemeClr val="tx1"/>
                          </a:solidFill>
                          <a:effectLst/>
                          <a:latin typeface="Myriad Pro Cond" panose="020B0706030403020204" pitchFamily="34" charset="0"/>
                        </a:rPr>
                        <a:t>kararları,</a:t>
                      </a:r>
                      <a:r>
                        <a:rPr lang="tr-TR" sz="1800" spc="-10" dirty="0">
                          <a:solidFill>
                            <a:schemeClr val="tx1"/>
                          </a:solidFill>
                          <a:effectLst/>
                          <a:latin typeface="Myriad Pro Cond" panose="020B0706030403020204" pitchFamily="34" charset="0"/>
                        </a:rPr>
                        <a:t> </a:t>
                      </a:r>
                      <a:r>
                        <a:rPr lang="tr-TR" sz="1800" dirty="0">
                          <a:solidFill>
                            <a:schemeClr val="tx1"/>
                          </a:solidFill>
                          <a:effectLst/>
                          <a:latin typeface="Myriad Pro Cond" panose="020B0706030403020204" pitchFamily="34" charset="0"/>
                        </a:rPr>
                        <a:t>komisyon</a:t>
                      </a:r>
                      <a:r>
                        <a:rPr lang="tr-TR" sz="1800" spc="-20" dirty="0">
                          <a:solidFill>
                            <a:schemeClr val="tx1"/>
                          </a:solidFill>
                          <a:effectLst/>
                          <a:latin typeface="Myriad Pro Cond" panose="020B0706030403020204" pitchFamily="34" charset="0"/>
                        </a:rPr>
                        <a:t> </a:t>
                      </a:r>
                      <a:r>
                        <a:rPr lang="tr-TR" sz="1800" dirty="0">
                          <a:solidFill>
                            <a:schemeClr val="tx1"/>
                          </a:solidFill>
                          <a:effectLst/>
                          <a:latin typeface="Myriad Pro Cond" panose="020B0706030403020204" pitchFamily="34" charset="0"/>
                        </a:rPr>
                        <a:t>kararları,</a:t>
                      </a:r>
                      <a:r>
                        <a:rPr lang="tr-TR" sz="1800" spc="-15" dirty="0">
                          <a:solidFill>
                            <a:schemeClr val="tx1"/>
                          </a:solidFill>
                          <a:effectLst/>
                          <a:latin typeface="Myriad Pro Cond" panose="020B0706030403020204" pitchFamily="34" charset="0"/>
                        </a:rPr>
                        <a:t> </a:t>
                      </a:r>
                      <a:r>
                        <a:rPr lang="tr-TR" sz="1800" dirty="0">
                          <a:solidFill>
                            <a:schemeClr val="tx1"/>
                          </a:solidFill>
                          <a:effectLst/>
                          <a:latin typeface="Myriad Pro Cond" panose="020B0706030403020204" pitchFamily="34" charset="0"/>
                        </a:rPr>
                        <a:t>talep</a:t>
                      </a:r>
                      <a:r>
                        <a:rPr lang="tr-TR" sz="1800" spc="-15" dirty="0">
                          <a:solidFill>
                            <a:schemeClr val="tx1"/>
                          </a:solidFill>
                          <a:effectLst/>
                          <a:latin typeface="Myriad Pro Cond" panose="020B0706030403020204" pitchFamily="34" charset="0"/>
                        </a:rPr>
                        <a:t> </a:t>
                      </a:r>
                      <a:r>
                        <a:rPr lang="tr-TR" sz="1800" spc="-10" dirty="0">
                          <a:solidFill>
                            <a:schemeClr val="tx1"/>
                          </a:solidFill>
                          <a:effectLst/>
                          <a:latin typeface="Myriad Pro Cond" panose="020B0706030403020204" pitchFamily="34" charset="0"/>
                        </a:rPr>
                        <a:t>yazıları,</a:t>
                      </a:r>
                      <a:r>
                        <a:rPr lang="tr-TR" sz="1800" dirty="0">
                          <a:solidFill>
                            <a:schemeClr val="tx1"/>
                          </a:solidFill>
                          <a:effectLst/>
                          <a:latin typeface="Myriad Pro Cond" panose="020B0706030403020204" pitchFamily="34" charset="0"/>
                        </a:rPr>
                        <a:t> resmi yazılar, afişler, plan ve programlar vb. koyunuz.</a:t>
                      </a:r>
                      <a:endParaRPr lang="tr-TR" sz="1800" dirty="0">
                        <a:solidFill>
                          <a:schemeClr val="tx1"/>
                        </a:solidFill>
                        <a:effectLst/>
                        <a:latin typeface="Myriad Pro Cond" panose="020B0706030403020204" pitchFamily="34" charset="0"/>
                        <a:ea typeface="Verdana" panose="020B0604030504040204" pitchFamily="34" charset="0"/>
                        <a:cs typeface="Verdana" panose="020B0604030504040204" pitchFamily="34" charset="0"/>
                      </a:endParaRPr>
                    </a:p>
                  </a:txBody>
                  <a:tcPr marL="0" marR="0" marT="0" marB="0">
                    <a:solidFill>
                      <a:srgbClr val="EFDBB2"/>
                    </a:solidFill>
                  </a:tcPr>
                </a:tc>
                <a:extLst>
                  <a:ext uri="{0D108BD9-81ED-4DB2-BD59-A6C34878D82A}">
                    <a16:rowId xmlns:a16="http://schemas.microsoft.com/office/drawing/2014/main" val="1717225607"/>
                  </a:ext>
                </a:extLst>
              </a:tr>
              <a:tr h="301485">
                <a:tc>
                  <a:txBody>
                    <a:bodyPr/>
                    <a:lstStyle/>
                    <a:p>
                      <a:pPr marL="68580">
                        <a:lnSpc>
                          <a:spcPct val="115000"/>
                        </a:lnSpc>
                        <a:spcBef>
                          <a:spcPts val="400"/>
                        </a:spcBef>
                        <a:spcAft>
                          <a:spcPts val="400"/>
                        </a:spcAft>
                      </a:pPr>
                      <a:r>
                        <a:rPr lang="tr-TR" sz="1800" spc="-10">
                          <a:effectLst/>
                          <a:latin typeface="Myriad Pro Cond" panose="020B0706030403020204" pitchFamily="34" charset="0"/>
                        </a:rPr>
                        <a:t>Planlama</a:t>
                      </a:r>
                      <a:r>
                        <a:rPr lang="tr-TR" sz="1800" spc="15">
                          <a:effectLst/>
                          <a:latin typeface="Myriad Pro Cond" panose="020B0706030403020204" pitchFamily="34" charset="0"/>
                        </a:rPr>
                        <a:t> </a:t>
                      </a:r>
                      <a:r>
                        <a:rPr lang="tr-TR" sz="1800" spc="-10">
                          <a:effectLst/>
                          <a:latin typeface="Myriad Pro Cond" panose="020B0706030403020204" pitchFamily="34" charset="0"/>
                        </a:rPr>
                        <a:t>Tarihi:</a:t>
                      </a:r>
                      <a:endParaRPr lang="tr-TR" sz="1800">
                        <a:effectLst/>
                        <a:latin typeface="Myriad Pro Cond" panose="020B0706030403020204" pitchFamily="34" charset="0"/>
                        <a:ea typeface="Verdana" panose="020B0604030504040204" pitchFamily="34" charset="0"/>
                        <a:cs typeface="Verdana" panose="020B0604030504040204" pitchFamily="34" charset="0"/>
                      </a:endParaRPr>
                    </a:p>
                  </a:txBody>
                  <a:tcPr marL="0" marR="0" marT="0" marB="0">
                    <a:solidFill>
                      <a:srgbClr val="672146"/>
                    </a:solidFill>
                  </a:tcPr>
                </a:tc>
                <a:tc>
                  <a:txBody>
                    <a:bodyPr/>
                    <a:lstStyle/>
                    <a:p>
                      <a:pPr marL="67945">
                        <a:lnSpc>
                          <a:spcPct val="115000"/>
                        </a:lnSpc>
                        <a:spcBef>
                          <a:spcPts val="400"/>
                        </a:spcBef>
                        <a:spcAft>
                          <a:spcPts val="400"/>
                        </a:spcAft>
                      </a:pPr>
                      <a:r>
                        <a:rPr lang="tr-TR" sz="1800" spc="-10" dirty="0">
                          <a:solidFill>
                            <a:schemeClr val="tx1"/>
                          </a:solidFill>
                          <a:effectLst/>
                          <a:latin typeface="Myriad Pro Cond" panose="020B0706030403020204" pitchFamily="34" charset="0"/>
                          <a:ea typeface="Verdana" panose="020B0604030504040204" pitchFamily="34" charset="0"/>
                          <a:cs typeface="Verdana" panose="020B0604030504040204" pitchFamily="34" charset="0"/>
                        </a:rPr>
                        <a:t>20/01/2024</a:t>
                      </a:r>
                      <a:endParaRPr lang="tr-TR" sz="1800" dirty="0">
                        <a:solidFill>
                          <a:schemeClr val="tx1"/>
                        </a:solidFill>
                        <a:effectLst/>
                        <a:latin typeface="Myriad Pro Cond" panose="020B0706030403020204" pitchFamily="34" charset="0"/>
                        <a:ea typeface="Verdana" panose="020B0604030504040204" pitchFamily="34" charset="0"/>
                        <a:cs typeface="Verdana" panose="020B0604030504040204" pitchFamily="34" charset="0"/>
                      </a:endParaRPr>
                    </a:p>
                  </a:txBody>
                  <a:tcPr marL="0" marR="0" marT="0" marB="0">
                    <a:solidFill>
                      <a:srgbClr val="D1B3C2"/>
                    </a:solidFill>
                  </a:tcPr>
                </a:tc>
                <a:extLst>
                  <a:ext uri="{0D108BD9-81ED-4DB2-BD59-A6C34878D82A}">
                    <a16:rowId xmlns:a16="http://schemas.microsoft.com/office/drawing/2014/main" val="871096131"/>
                  </a:ext>
                </a:extLst>
              </a:tr>
            </a:tbl>
          </a:graphicData>
        </a:graphic>
      </p:graphicFrame>
    </p:spTree>
    <p:extLst>
      <p:ext uri="{BB962C8B-B14F-4D97-AF65-F5344CB8AC3E}">
        <p14:creationId xmlns:p14="http://schemas.microsoft.com/office/powerpoint/2010/main" val="19457572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a:extLst>
              <a:ext uri="{FF2B5EF4-FFF2-40B4-BE49-F238E27FC236}">
                <a16:creationId xmlns:a16="http://schemas.microsoft.com/office/drawing/2014/main" id="{55935F47-CC03-4B70-9522-77D9C88C2058}"/>
              </a:ext>
            </a:extLst>
          </p:cNvPr>
          <p:cNvSpPr>
            <a:spLocks noGrp="1"/>
          </p:cNvSpPr>
          <p:nvPr>
            <p:ph type="sldNum" sz="quarter" idx="12"/>
          </p:nvPr>
        </p:nvSpPr>
        <p:spPr/>
        <p:txBody>
          <a:bodyPr/>
          <a:lstStyle/>
          <a:p>
            <a:fld id="{359C950C-434C-4B69-933B-31836432E62B}" type="slidenum">
              <a:rPr lang="tr-TR" smtClean="0"/>
              <a:t>11</a:t>
            </a:fld>
            <a:endParaRPr lang="tr-TR"/>
          </a:p>
        </p:txBody>
      </p:sp>
      <p:sp>
        <p:nvSpPr>
          <p:cNvPr id="5" name="Unvan 1">
            <a:extLst>
              <a:ext uri="{FF2B5EF4-FFF2-40B4-BE49-F238E27FC236}">
                <a16:creationId xmlns:a16="http://schemas.microsoft.com/office/drawing/2014/main" id="{3D15A131-8E8E-42B9-932B-D99DB10DD311}"/>
              </a:ext>
            </a:extLst>
          </p:cNvPr>
          <p:cNvSpPr txBox="1">
            <a:spLocks/>
          </p:cNvSpPr>
          <p:nvPr/>
        </p:nvSpPr>
        <p:spPr>
          <a:xfrm>
            <a:off x="358140" y="366078"/>
            <a:ext cx="11475720" cy="165322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tr-TR" sz="3200" dirty="0">
                <a:latin typeface="Myriad Pro Cond" panose="020B0706030403020204" pitchFamily="34" charset="0"/>
              </a:rPr>
              <a:t>Eğitim Programlarının Paydaş Geri Bildirimlerine Dayalı Olarak Güncellenmesi</a:t>
            </a:r>
          </a:p>
          <a:p>
            <a:pPr algn="ctr"/>
            <a:endParaRPr lang="tr-TR" sz="3200" dirty="0">
              <a:latin typeface="Myriad Pro Cond" panose="020B0706030403020204" pitchFamily="34" charset="0"/>
            </a:endParaRPr>
          </a:p>
          <a:p>
            <a:pPr algn="ctr"/>
            <a:r>
              <a:rPr lang="tr-TR" sz="3200" dirty="0">
                <a:latin typeface="Myriad Pro Cond" panose="020B0706030403020204" pitchFamily="34" charset="0"/>
              </a:rPr>
              <a:t>PLANLAMA</a:t>
            </a:r>
          </a:p>
        </p:txBody>
      </p:sp>
      <p:sp>
        <p:nvSpPr>
          <p:cNvPr id="6" name="Unvan 1">
            <a:extLst>
              <a:ext uri="{FF2B5EF4-FFF2-40B4-BE49-F238E27FC236}">
                <a16:creationId xmlns:a16="http://schemas.microsoft.com/office/drawing/2014/main" id="{4971A715-40A4-4F94-ABD7-7828AD843AA5}"/>
              </a:ext>
            </a:extLst>
          </p:cNvPr>
          <p:cNvSpPr txBox="1">
            <a:spLocks/>
          </p:cNvSpPr>
          <p:nvPr/>
        </p:nvSpPr>
        <p:spPr>
          <a:xfrm>
            <a:off x="-342900" y="2278698"/>
            <a:ext cx="11475720" cy="100552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tr-TR" sz="3200" dirty="0">
                <a:latin typeface="Myriad Pro Cond" panose="020B0706030403020204" pitchFamily="34" charset="0"/>
              </a:rPr>
              <a:t>(Varsa) bu slaytta görseller, resmi yazılar ve diğer kanıtlar eklenebilir. </a:t>
            </a:r>
          </a:p>
        </p:txBody>
      </p:sp>
    </p:spTree>
    <p:extLst>
      <p:ext uri="{BB962C8B-B14F-4D97-AF65-F5344CB8AC3E}">
        <p14:creationId xmlns:p14="http://schemas.microsoft.com/office/powerpoint/2010/main" val="39918636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a:extLst>
              <a:ext uri="{FF2B5EF4-FFF2-40B4-BE49-F238E27FC236}">
                <a16:creationId xmlns:a16="http://schemas.microsoft.com/office/drawing/2014/main" id="{5D525298-6E96-4B89-B11F-54B370A0404C}"/>
              </a:ext>
            </a:extLst>
          </p:cNvPr>
          <p:cNvSpPr>
            <a:spLocks noGrp="1"/>
          </p:cNvSpPr>
          <p:nvPr>
            <p:ph type="sldNum" sz="quarter" idx="12"/>
          </p:nvPr>
        </p:nvSpPr>
        <p:spPr/>
        <p:txBody>
          <a:bodyPr/>
          <a:lstStyle/>
          <a:p>
            <a:fld id="{359C950C-434C-4B69-933B-31836432E62B}" type="slidenum">
              <a:rPr lang="tr-TR" smtClean="0"/>
              <a:t>12</a:t>
            </a:fld>
            <a:endParaRPr lang="tr-TR"/>
          </a:p>
        </p:txBody>
      </p:sp>
      <p:graphicFrame>
        <p:nvGraphicFramePr>
          <p:cNvPr id="9" name="Tablo 8">
            <a:extLst>
              <a:ext uri="{FF2B5EF4-FFF2-40B4-BE49-F238E27FC236}">
                <a16:creationId xmlns:a16="http://schemas.microsoft.com/office/drawing/2014/main" id="{D59392B8-AA49-43F3-AF7A-D13E53FE8370}"/>
              </a:ext>
            </a:extLst>
          </p:cNvPr>
          <p:cNvGraphicFramePr>
            <a:graphicFrameLocks noGrp="1"/>
          </p:cNvGraphicFramePr>
          <p:nvPr>
            <p:extLst>
              <p:ext uri="{D42A27DB-BD31-4B8C-83A1-F6EECF244321}">
                <p14:modId xmlns:p14="http://schemas.microsoft.com/office/powerpoint/2010/main" val="418414932"/>
              </p:ext>
            </p:extLst>
          </p:nvPr>
        </p:nvGraphicFramePr>
        <p:xfrm>
          <a:off x="999240" y="1256042"/>
          <a:ext cx="10768631" cy="4811436"/>
        </p:xfrm>
        <a:graphic>
          <a:graphicData uri="http://schemas.openxmlformats.org/drawingml/2006/table">
            <a:tbl>
              <a:tblPr firstRow="1" firstCol="1" lastRow="1" lastCol="1" bandRow="1" bandCol="1">
                <a:tableStyleId>{5C22544A-7EE6-4342-B048-85BDC9FD1C3A}</a:tableStyleId>
              </a:tblPr>
              <a:tblGrid>
                <a:gridCol w="2337223">
                  <a:extLst>
                    <a:ext uri="{9D8B030D-6E8A-4147-A177-3AD203B41FA5}">
                      <a16:colId xmlns:a16="http://schemas.microsoft.com/office/drawing/2014/main" val="1771189528"/>
                    </a:ext>
                  </a:extLst>
                </a:gridCol>
                <a:gridCol w="8431408">
                  <a:extLst>
                    <a:ext uri="{9D8B030D-6E8A-4147-A177-3AD203B41FA5}">
                      <a16:colId xmlns:a16="http://schemas.microsoft.com/office/drawing/2014/main" val="2782607656"/>
                    </a:ext>
                  </a:extLst>
                </a:gridCol>
              </a:tblGrid>
              <a:tr h="490037">
                <a:tc gridSpan="2">
                  <a:txBody>
                    <a:bodyPr/>
                    <a:lstStyle/>
                    <a:p>
                      <a:pPr marR="90170" algn="ctr">
                        <a:lnSpc>
                          <a:spcPct val="115000"/>
                        </a:lnSpc>
                        <a:spcBef>
                          <a:spcPts val="400"/>
                        </a:spcBef>
                        <a:spcAft>
                          <a:spcPts val="400"/>
                        </a:spcAft>
                      </a:pPr>
                      <a:r>
                        <a:rPr lang="tr-TR" sz="3200" spc="-10" dirty="0">
                          <a:effectLst/>
                          <a:latin typeface="Myriad Pro Cond" panose="020B0706030403020204" pitchFamily="34" charset="0"/>
                        </a:rPr>
                        <a:t>UYGULAMA</a:t>
                      </a:r>
                      <a:endParaRPr lang="tr-TR" sz="3200" dirty="0">
                        <a:effectLst/>
                        <a:latin typeface="Myriad Pro Cond" panose="020B0706030403020204" pitchFamily="34" charset="0"/>
                        <a:ea typeface="Verdana" panose="020B0604030504040204" pitchFamily="34" charset="0"/>
                        <a:cs typeface="Verdana" panose="020B0604030504040204" pitchFamily="34" charset="0"/>
                      </a:endParaRPr>
                    </a:p>
                  </a:txBody>
                  <a:tcPr marL="0" marR="0" marT="0" marB="0">
                    <a:solidFill>
                      <a:srgbClr val="672146"/>
                    </a:solidFill>
                  </a:tcPr>
                </a:tc>
                <a:tc hMerge="1">
                  <a:txBody>
                    <a:bodyPr/>
                    <a:lstStyle/>
                    <a:p>
                      <a:endParaRPr lang="tr-TR"/>
                    </a:p>
                  </a:txBody>
                  <a:tcPr/>
                </a:tc>
                <a:extLst>
                  <a:ext uri="{0D108BD9-81ED-4DB2-BD59-A6C34878D82A}">
                    <a16:rowId xmlns:a16="http://schemas.microsoft.com/office/drawing/2014/main" val="467412785"/>
                  </a:ext>
                </a:extLst>
              </a:tr>
              <a:tr h="604260">
                <a:tc gridSpan="2">
                  <a:txBody>
                    <a:bodyPr/>
                    <a:lstStyle/>
                    <a:p>
                      <a:pPr marL="93345" marR="91440" lvl="0" indent="0" algn="ctr" defTabSz="914400" rtl="0" eaLnBrk="1" fontAlgn="auto" latinLnBrk="0" hangingPunct="1">
                        <a:lnSpc>
                          <a:spcPct val="115000"/>
                        </a:lnSpc>
                        <a:spcBef>
                          <a:spcPts val="400"/>
                        </a:spcBef>
                        <a:spcAft>
                          <a:spcPts val="400"/>
                        </a:spcAft>
                        <a:buClrTx/>
                        <a:buSzTx/>
                        <a:buFontTx/>
                        <a:buNone/>
                        <a:tabLst/>
                        <a:defRPr/>
                      </a:pPr>
                      <a:r>
                        <a:rPr lang="tr-TR" sz="1800" dirty="0">
                          <a:solidFill>
                            <a:schemeClr val="tx1"/>
                          </a:solidFill>
                          <a:effectLst/>
                          <a:latin typeface="Myriad Pro Cond" panose="020B0706030403020204" pitchFamily="34" charset="0"/>
                        </a:rPr>
                        <a:t>Açıklama: Bu aşamada </a:t>
                      </a:r>
                      <a:r>
                        <a:rPr lang="tr-TR" dirty="0">
                          <a:solidFill>
                            <a:schemeClr val="tx1"/>
                          </a:solidFill>
                          <a:latin typeface="Myriad Pro Cond" panose="020B0706030403020204" pitchFamily="34" charset="0"/>
                        </a:rPr>
                        <a:t>Eğitim Programlarının Paydaş Geri Bildirimlerine Dayalı Olarak Güncellenmesi konusunda bir takım uygulamalar yapılmış ve veri toplanmıştır. </a:t>
                      </a:r>
                    </a:p>
                  </a:txBody>
                  <a:tcPr marL="0" marR="0" marT="0" marB="0">
                    <a:solidFill>
                      <a:srgbClr val="EFDBB2"/>
                    </a:solidFill>
                  </a:tcPr>
                </a:tc>
                <a:tc hMerge="1">
                  <a:txBody>
                    <a:bodyPr/>
                    <a:lstStyle/>
                    <a:p>
                      <a:endParaRPr lang="tr-TR"/>
                    </a:p>
                  </a:txBody>
                  <a:tcPr/>
                </a:tc>
                <a:extLst>
                  <a:ext uri="{0D108BD9-81ED-4DB2-BD59-A6C34878D82A}">
                    <a16:rowId xmlns:a16="http://schemas.microsoft.com/office/drawing/2014/main" val="1523546244"/>
                  </a:ext>
                </a:extLst>
              </a:tr>
              <a:tr h="2360043">
                <a:tc>
                  <a:txBody>
                    <a:bodyPr/>
                    <a:lstStyle/>
                    <a:p>
                      <a:pPr marL="68580">
                        <a:lnSpc>
                          <a:spcPct val="115000"/>
                        </a:lnSpc>
                        <a:spcBef>
                          <a:spcPts val="400"/>
                        </a:spcBef>
                        <a:spcAft>
                          <a:spcPts val="400"/>
                        </a:spcAft>
                      </a:pPr>
                      <a:r>
                        <a:rPr lang="tr-TR" sz="1800" b="1" spc="-10">
                          <a:effectLst/>
                          <a:latin typeface="Myriad Pro Cond" panose="020B0706030403020204" pitchFamily="34" charset="0"/>
                          <a:ea typeface="Verdana" panose="020B0604030504040204" pitchFamily="34" charset="0"/>
                          <a:cs typeface="Verdana" panose="020B0604030504040204" pitchFamily="34" charset="0"/>
                        </a:rPr>
                        <a:t>Düzenlenen</a:t>
                      </a:r>
                      <a:r>
                        <a:rPr lang="tr-TR" sz="1800" b="1" spc="35">
                          <a:effectLst/>
                          <a:latin typeface="Myriad Pro Cond" panose="020B0706030403020204" pitchFamily="34" charset="0"/>
                          <a:ea typeface="Verdana" panose="020B0604030504040204" pitchFamily="34" charset="0"/>
                          <a:cs typeface="Verdana" panose="020B0604030504040204" pitchFamily="34" charset="0"/>
                        </a:rPr>
                        <a:t> </a:t>
                      </a:r>
                      <a:r>
                        <a:rPr lang="tr-TR" sz="1800" b="1" spc="-10">
                          <a:effectLst/>
                          <a:latin typeface="Myriad Pro Cond" panose="020B0706030403020204" pitchFamily="34" charset="0"/>
                          <a:ea typeface="Verdana" panose="020B0604030504040204" pitchFamily="34" charset="0"/>
                          <a:cs typeface="Verdana" panose="020B0604030504040204" pitchFamily="34" charset="0"/>
                        </a:rPr>
                        <a:t>Faaliyet:</a:t>
                      </a:r>
                      <a:endParaRPr lang="tr-TR" sz="1800">
                        <a:effectLst/>
                        <a:latin typeface="Myriad Pro Cond" panose="020B0706030403020204" pitchFamily="34" charset="0"/>
                        <a:ea typeface="Verdana" panose="020B0604030504040204" pitchFamily="34" charset="0"/>
                        <a:cs typeface="Verdana" panose="020B0604030504040204" pitchFamily="34" charset="0"/>
                      </a:endParaRPr>
                    </a:p>
                  </a:txBody>
                  <a:tcPr marL="0" marR="0" marT="0" marB="0">
                    <a:solidFill>
                      <a:srgbClr val="672146"/>
                    </a:solidFill>
                  </a:tcPr>
                </a:tc>
                <a:tc>
                  <a:txBody>
                    <a:bodyPr/>
                    <a:lstStyle/>
                    <a:p>
                      <a:pPr>
                        <a:lnSpc>
                          <a:spcPct val="100000"/>
                        </a:lnSpc>
                        <a:spcBef>
                          <a:spcPts val="400"/>
                        </a:spcBef>
                        <a:spcAft>
                          <a:spcPts val="400"/>
                        </a:spcAft>
                      </a:pPr>
                      <a:r>
                        <a:rPr lang="tr-TR" dirty="0">
                          <a:solidFill>
                            <a:schemeClr val="tx1"/>
                          </a:solidFill>
                          <a:latin typeface="Myriad Pro Cond" panose="020B0706030403020204" pitchFamily="34" charset="0"/>
                        </a:rPr>
                        <a:t>Belirlediğimiz anketleri ve görüşme formlarını kullanarak paydaşlardan geri bildirim toplamaya başladık. Öğrenciler, öğretim elemanları ve iş dünyasından geri bildirimler almak için çevrim içi anketler gönderdik ve odak grup görüşmeleri düzenledik. Eğitim programlarının belirli yönlerini değerlendirmek için paydaşlarla bire bir mülakatlar gerçekleştirdik. Geri bildirimleri analiz edebilmek için topladığımız verileri düzenli aralıklarla veri analiz yazılımlarına aktardık. Analizler sonucunda, eğitim programlarında iyileştirilmesi gereken alanları belirleyerek müfredatın bazı bölümlerini güncelledik ve yeni içerikler ekledik.</a:t>
                      </a:r>
                      <a:endParaRPr lang="tr-TR" sz="1800" dirty="0">
                        <a:solidFill>
                          <a:schemeClr val="tx1"/>
                        </a:solidFill>
                        <a:effectLst/>
                        <a:latin typeface="Myriad Pro Cond" panose="020B0706030403020204" pitchFamily="34" charset="0"/>
                        <a:ea typeface="Verdana" panose="020B0604030504040204" pitchFamily="34" charset="0"/>
                        <a:cs typeface="Verdana" panose="020B0604030504040204" pitchFamily="34" charset="0"/>
                      </a:endParaRPr>
                    </a:p>
                  </a:txBody>
                  <a:tcPr marL="0" marR="0" marT="0" marB="0">
                    <a:solidFill>
                      <a:srgbClr val="D1B3C2"/>
                    </a:solidFill>
                  </a:tcPr>
                </a:tc>
                <a:extLst>
                  <a:ext uri="{0D108BD9-81ED-4DB2-BD59-A6C34878D82A}">
                    <a16:rowId xmlns:a16="http://schemas.microsoft.com/office/drawing/2014/main" val="4163817959"/>
                  </a:ext>
                </a:extLst>
              </a:tr>
              <a:tr h="826706">
                <a:tc>
                  <a:txBody>
                    <a:bodyPr/>
                    <a:lstStyle/>
                    <a:p>
                      <a:pPr marL="68580">
                        <a:lnSpc>
                          <a:spcPct val="115000"/>
                        </a:lnSpc>
                        <a:spcBef>
                          <a:spcPts val="400"/>
                        </a:spcBef>
                        <a:spcAft>
                          <a:spcPts val="400"/>
                        </a:spcAft>
                      </a:pPr>
                      <a:r>
                        <a:rPr lang="tr-TR" sz="1800" b="1" dirty="0">
                          <a:effectLst/>
                          <a:latin typeface="Myriad Pro Cond" panose="020B0706030403020204" pitchFamily="34" charset="0"/>
                          <a:ea typeface="Verdana" panose="020B0604030504040204" pitchFamily="34" charset="0"/>
                          <a:cs typeface="Verdana" panose="020B0604030504040204" pitchFamily="34" charset="0"/>
                        </a:rPr>
                        <a:t>Uygulama</a:t>
                      </a:r>
                      <a:r>
                        <a:rPr lang="tr-TR" sz="1800" b="1" spc="-50" dirty="0">
                          <a:effectLst/>
                          <a:latin typeface="Myriad Pro Cond" panose="020B0706030403020204" pitchFamily="34" charset="0"/>
                          <a:ea typeface="Verdana" panose="020B0604030504040204" pitchFamily="34" charset="0"/>
                          <a:cs typeface="Verdana" panose="020B0604030504040204" pitchFamily="34" charset="0"/>
                        </a:rPr>
                        <a:t> </a:t>
                      </a:r>
                      <a:r>
                        <a:rPr lang="tr-TR" sz="1800" b="1" spc="-10" dirty="0">
                          <a:effectLst/>
                          <a:latin typeface="Myriad Pro Cond" panose="020B0706030403020204" pitchFamily="34" charset="0"/>
                          <a:ea typeface="Verdana" panose="020B0604030504040204" pitchFamily="34" charset="0"/>
                          <a:cs typeface="Verdana" panose="020B0604030504040204" pitchFamily="34" charset="0"/>
                        </a:rPr>
                        <a:t>Kanıtları:</a:t>
                      </a:r>
                      <a:endParaRPr lang="tr-TR" sz="1800" dirty="0">
                        <a:effectLst/>
                        <a:latin typeface="Myriad Pro Cond" panose="020B0706030403020204" pitchFamily="34" charset="0"/>
                        <a:ea typeface="Verdana" panose="020B0604030504040204" pitchFamily="34" charset="0"/>
                        <a:cs typeface="Verdana" panose="020B0604030504040204" pitchFamily="34" charset="0"/>
                      </a:endParaRPr>
                    </a:p>
                  </a:txBody>
                  <a:tcPr marL="0" marR="0" marT="0" marB="0">
                    <a:solidFill>
                      <a:srgbClr val="672146"/>
                    </a:solidFill>
                  </a:tcPr>
                </a:tc>
                <a:tc>
                  <a:txBody>
                    <a:bodyPr/>
                    <a:lstStyle/>
                    <a:p>
                      <a:pPr marL="67945">
                        <a:lnSpc>
                          <a:spcPct val="115000"/>
                        </a:lnSpc>
                        <a:spcBef>
                          <a:spcPts val="400"/>
                        </a:spcBef>
                        <a:spcAft>
                          <a:spcPts val="400"/>
                        </a:spcAft>
                      </a:pPr>
                      <a:r>
                        <a:rPr lang="tr-TR" sz="1800" dirty="0">
                          <a:solidFill>
                            <a:schemeClr val="tx1"/>
                          </a:solidFill>
                          <a:effectLst/>
                          <a:latin typeface="Myriad Pro Cond" panose="020B0706030403020204" pitchFamily="34" charset="0"/>
                        </a:rPr>
                        <a:t>Uygulamaya dair tüm kanıtlara burada yer verilmelidir. </a:t>
                      </a:r>
                    </a:p>
                    <a:p>
                      <a:pPr marL="67945">
                        <a:lnSpc>
                          <a:spcPct val="115000"/>
                        </a:lnSpc>
                        <a:spcBef>
                          <a:spcPts val="400"/>
                        </a:spcBef>
                        <a:spcAft>
                          <a:spcPts val="400"/>
                        </a:spcAft>
                      </a:pPr>
                      <a:r>
                        <a:rPr lang="tr-TR" sz="1800" dirty="0" err="1">
                          <a:solidFill>
                            <a:schemeClr val="tx1"/>
                          </a:solidFill>
                          <a:effectLst/>
                          <a:latin typeface="Myriad Pro Cond" panose="020B0706030403020204" pitchFamily="34" charset="0"/>
                        </a:rPr>
                        <a:t>Örn</a:t>
                      </a:r>
                      <a:r>
                        <a:rPr lang="tr-TR" sz="1800" dirty="0">
                          <a:solidFill>
                            <a:schemeClr val="tx1"/>
                          </a:solidFill>
                          <a:effectLst/>
                          <a:latin typeface="Myriad Pro Cond" panose="020B0706030403020204" pitchFamily="34" charset="0"/>
                        </a:rPr>
                        <a:t>. Faaliyet ile ilgili haberler, fotoğraflar, imza listeleri</a:t>
                      </a:r>
                    </a:p>
                  </a:txBody>
                  <a:tcPr marL="0" marR="0" marT="0" marB="0">
                    <a:solidFill>
                      <a:srgbClr val="EFDBB2"/>
                    </a:solidFill>
                  </a:tcPr>
                </a:tc>
                <a:extLst>
                  <a:ext uri="{0D108BD9-81ED-4DB2-BD59-A6C34878D82A}">
                    <a16:rowId xmlns:a16="http://schemas.microsoft.com/office/drawing/2014/main" val="1717225607"/>
                  </a:ext>
                </a:extLst>
              </a:tr>
              <a:tr h="398954">
                <a:tc>
                  <a:txBody>
                    <a:bodyPr/>
                    <a:lstStyle/>
                    <a:p>
                      <a:pPr marL="68580">
                        <a:lnSpc>
                          <a:spcPct val="115000"/>
                        </a:lnSpc>
                        <a:spcBef>
                          <a:spcPts val="400"/>
                        </a:spcBef>
                        <a:spcAft>
                          <a:spcPts val="400"/>
                        </a:spcAft>
                      </a:pPr>
                      <a:r>
                        <a:rPr lang="tr-TR" sz="1800" b="1" dirty="0">
                          <a:effectLst/>
                          <a:latin typeface="Myriad Pro Cond" panose="020B0706030403020204" pitchFamily="34" charset="0"/>
                          <a:ea typeface="Verdana" panose="020B0604030504040204" pitchFamily="34" charset="0"/>
                          <a:cs typeface="Verdana" panose="020B0604030504040204" pitchFamily="34" charset="0"/>
                        </a:rPr>
                        <a:t>Uygulama</a:t>
                      </a:r>
                      <a:r>
                        <a:rPr lang="tr-TR" sz="1800" b="1" spc="-50" dirty="0">
                          <a:effectLst/>
                          <a:latin typeface="Myriad Pro Cond" panose="020B0706030403020204" pitchFamily="34" charset="0"/>
                          <a:ea typeface="Verdana" panose="020B0604030504040204" pitchFamily="34" charset="0"/>
                          <a:cs typeface="Verdana" panose="020B0604030504040204" pitchFamily="34" charset="0"/>
                        </a:rPr>
                        <a:t> </a:t>
                      </a:r>
                      <a:r>
                        <a:rPr lang="tr-TR" sz="1800" b="1" spc="-10" dirty="0">
                          <a:effectLst/>
                          <a:latin typeface="Myriad Pro Cond" panose="020B0706030403020204" pitchFamily="34" charset="0"/>
                          <a:ea typeface="Verdana" panose="020B0604030504040204" pitchFamily="34" charset="0"/>
                          <a:cs typeface="Verdana" panose="020B0604030504040204" pitchFamily="34" charset="0"/>
                        </a:rPr>
                        <a:t>Tarihi:</a:t>
                      </a:r>
                      <a:endParaRPr lang="tr-TR" sz="1800" dirty="0">
                        <a:effectLst/>
                        <a:latin typeface="Myriad Pro Cond" panose="020B0706030403020204" pitchFamily="34" charset="0"/>
                        <a:ea typeface="Verdana" panose="020B0604030504040204" pitchFamily="34" charset="0"/>
                        <a:cs typeface="Verdana" panose="020B0604030504040204" pitchFamily="34" charset="0"/>
                      </a:endParaRPr>
                    </a:p>
                  </a:txBody>
                  <a:tcPr marL="0" marR="0" marT="0" marB="0">
                    <a:solidFill>
                      <a:srgbClr val="672146"/>
                    </a:solidFill>
                  </a:tcPr>
                </a:tc>
                <a:tc>
                  <a:txBody>
                    <a:bodyPr/>
                    <a:lstStyle/>
                    <a:p>
                      <a:pPr marL="67945">
                        <a:lnSpc>
                          <a:spcPct val="115000"/>
                        </a:lnSpc>
                        <a:spcBef>
                          <a:spcPts val="400"/>
                        </a:spcBef>
                        <a:spcAft>
                          <a:spcPts val="400"/>
                        </a:spcAft>
                      </a:pPr>
                      <a:r>
                        <a:rPr lang="tr-TR" sz="1800" spc="-10" dirty="0">
                          <a:solidFill>
                            <a:schemeClr val="tx1"/>
                          </a:solidFill>
                          <a:effectLst/>
                          <a:latin typeface="Myriad Pro Cond" panose="020B0706030403020204" pitchFamily="34" charset="0"/>
                          <a:ea typeface="Verdana" panose="020B0604030504040204" pitchFamily="34" charset="0"/>
                          <a:cs typeface="Verdana" panose="020B0604030504040204" pitchFamily="34" charset="0"/>
                        </a:rPr>
                        <a:t>25/02/2024-10/03/2024</a:t>
                      </a:r>
                      <a:endParaRPr lang="tr-TR" sz="1800" dirty="0">
                        <a:solidFill>
                          <a:schemeClr val="tx1"/>
                        </a:solidFill>
                        <a:effectLst/>
                        <a:latin typeface="Myriad Pro Cond" panose="020B0706030403020204" pitchFamily="34" charset="0"/>
                        <a:ea typeface="Verdana" panose="020B0604030504040204" pitchFamily="34" charset="0"/>
                        <a:cs typeface="Verdana" panose="020B0604030504040204" pitchFamily="34" charset="0"/>
                      </a:endParaRPr>
                    </a:p>
                  </a:txBody>
                  <a:tcPr marL="0" marR="0" marT="0" marB="0">
                    <a:solidFill>
                      <a:srgbClr val="D1B3C2"/>
                    </a:solidFill>
                  </a:tcPr>
                </a:tc>
                <a:extLst>
                  <a:ext uri="{0D108BD9-81ED-4DB2-BD59-A6C34878D82A}">
                    <a16:rowId xmlns:a16="http://schemas.microsoft.com/office/drawing/2014/main" val="871096131"/>
                  </a:ext>
                </a:extLst>
              </a:tr>
            </a:tbl>
          </a:graphicData>
        </a:graphic>
      </p:graphicFrame>
      <p:sp>
        <p:nvSpPr>
          <p:cNvPr id="7" name="Unvan 1">
            <a:extLst>
              <a:ext uri="{FF2B5EF4-FFF2-40B4-BE49-F238E27FC236}">
                <a16:creationId xmlns:a16="http://schemas.microsoft.com/office/drawing/2014/main" id="{E89155E0-1E83-46D9-9038-4DDE49658BBD}"/>
              </a:ext>
            </a:extLst>
          </p:cNvPr>
          <p:cNvSpPr txBox="1">
            <a:spLocks/>
          </p:cNvSpPr>
          <p:nvPr/>
        </p:nvSpPr>
        <p:spPr>
          <a:xfrm>
            <a:off x="358140" y="366078"/>
            <a:ext cx="11475720" cy="68548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tr-TR" sz="3200" dirty="0">
                <a:latin typeface="Myriad Pro Cond" panose="020B0706030403020204" pitchFamily="34" charset="0"/>
              </a:rPr>
              <a:t>Eğitim Programlarının Paydaş Geri Bildirimlerine Dayalı Olarak Güncellenmesi</a:t>
            </a:r>
          </a:p>
        </p:txBody>
      </p:sp>
    </p:spTree>
    <p:extLst>
      <p:ext uri="{BB962C8B-B14F-4D97-AF65-F5344CB8AC3E}">
        <p14:creationId xmlns:p14="http://schemas.microsoft.com/office/powerpoint/2010/main" val="31839281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a:extLst>
              <a:ext uri="{FF2B5EF4-FFF2-40B4-BE49-F238E27FC236}">
                <a16:creationId xmlns:a16="http://schemas.microsoft.com/office/drawing/2014/main" id="{55935F47-CC03-4B70-9522-77D9C88C2058}"/>
              </a:ext>
            </a:extLst>
          </p:cNvPr>
          <p:cNvSpPr>
            <a:spLocks noGrp="1"/>
          </p:cNvSpPr>
          <p:nvPr>
            <p:ph type="sldNum" sz="quarter" idx="12"/>
          </p:nvPr>
        </p:nvSpPr>
        <p:spPr/>
        <p:txBody>
          <a:bodyPr/>
          <a:lstStyle/>
          <a:p>
            <a:fld id="{359C950C-434C-4B69-933B-31836432E62B}" type="slidenum">
              <a:rPr lang="tr-TR" smtClean="0"/>
              <a:t>13</a:t>
            </a:fld>
            <a:endParaRPr lang="tr-TR"/>
          </a:p>
        </p:txBody>
      </p:sp>
      <p:sp>
        <p:nvSpPr>
          <p:cNvPr id="5" name="Unvan 1">
            <a:extLst>
              <a:ext uri="{FF2B5EF4-FFF2-40B4-BE49-F238E27FC236}">
                <a16:creationId xmlns:a16="http://schemas.microsoft.com/office/drawing/2014/main" id="{3D15A131-8E8E-42B9-932B-D99DB10DD311}"/>
              </a:ext>
            </a:extLst>
          </p:cNvPr>
          <p:cNvSpPr txBox="1">
            <a:spLocks/>
          </p:cNvSpPr>
          <p:nvPr/>
        </p:nvSpPr>
        <p:spPr>
          <a:xfrm>
            <a:off x="358140" y="366078"/>
            <a:ext cx="11475720" cy="165322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tr-TR" sz="3200" dirty="0">
                <a:latin typeface="Myriad Pro Cond" panose="020B0706030403020204" pitchFamily="34" charset="0"/>
              </a:rPr>
              <a:t>Eğitim Programlarının Paydaş Geri Bildirimlerine Dayalı Olarak Güncellenmesi</a:t>
            </a:r>
          </a:p>
          <a:p>
            <a:pPr algn="ctr"/>
            <a:endParaRPr lang="tr-TR" sz="3200" dirty="0">
              <a:latin typeface="Myriad Pro Cond" panose="020B0706030403020204" pitchFamily="34" charset="0"/>
            </a:endParaRPr>
          </a:p>
          <a:p>
            <a:pPr algn="ctr"/>
            <a:r>
              <a:rPr lang="tr-TR" sz="3200" dirty="0">
                <a:latin typeface="Myriad Pro Cond" panose="020B0706030403020204" pitchFamily="34" charset="0"/>
              </a:rPr>
              <a:t>UYGULAMA</a:t>
            </a:r>
          </a:p>
        </p:txBody>
      </p:sp>
      <p:sp>
        <p:nvSpPr>
          <p:cNvPr id="6" name="Unvan 1">
            <a:extLst>
              <a:ext uri="{FF2B5EF4-FFF2-40B4-BE49-F238E27FC236}">
                <a16:creationId xmlns:a16="http://schemas.microsoft.com/office/drawing/2014/main" id="{4971A715-40A4-4F94-ABD7-7828AD843AA5}"/>
              </a:ext>
            </a:extLst>
          </p:cNvPr>
          <p:cNvSpPr txBox="1">
            <a:spLocks/>
          </p:cNvSpPr>
          <p:nvPr/>
        </p:nvSpPr>
        <p:spPr>
          <a:xfrm>
            <a:off x="-342900" y="2278698"/>
            <a:ext cx="11475720" cy="100552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tr-TR" sz="3200" dirty="0">
                <a:latin typeface="Myriad Pro Cond" panose="020B0706030403020204" pitchFamily="34" charset="0"/>
              </a:rPr>
              <a:t>(Varsa) bu slaytta görseller, resmi yazılar ve diğer kanıtlar eklenebilir. </a:t>
            </a:r>
          </a:p>
        </p:txBody>
      </p:sp>
    </p:spTree>
    <p:extLst>
      <p:ext uri="{BB962C8B-B14F-4D97-AF65-F5344CB8AC3E}">
        <p14:creationId xmlns:p14="http://schemas.microsoft.com/office/powerpoint/2010/main" val="8679772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a:extLst>
              <a:ext uri="{FF2B5EF4-FFF2-40B4-BE49-F238E27FC236}">
                <a16:creationId xmlns:a16="http://schemas.microsoft.com/office/drawing/2014/main" id="{8AD3A324-53A0-4DD8-9EEC-E8EEBEFD0F98}"/>
              </a:ext>
            </a:extLst>
          </p:cNvPr>
          <p:cNvSpPr>
            <a:spLocks noGrp="1"/>
          </p:cNvSpPr>
          <p:nvPr>
            <p:ph type="sldNum" sz="quarter" idx="12"/>
          </p:nvPr>
        </p:nvSpPr>
        <p:spPr/>
        <p:txBody>
          <a:bodyPr/>
          <a:lstStyle/>
          <a:p>
            <a:fld id="{359C950C-434C-4B69-933B-31836432E62B}" type="slidenum">
              <a:rPr lang="tr-TR" smtClean="0"/>
              <a:t>14</a:t>
            </a:fld>
            <a:endParaRPr lang="tr-TR"/>
          </a:p>
        </p:txBody>
      </p:sp>
      <p:sp>
        <p:nvSpPr>
          <p:cNvPr id="5" name="Unvan 1">
            <a:extLst>
              <a:ext uri="{FF2B5EF4-FFF2-40B4-BE49-F238E27FC236}">
                <a16:creationId xmlns:a16="http://schemas.microsoft.com/office/drawing/2014/main" id="{3574F2D4-EE8F-414C-A964-1999CBEFFADF}"/>
              </a:ext>
            </a:extLst>
          </p:cNvPr>
          <p:cNvSpPr txBox="1">
            <a:spLocks/>
          </p:cNvSpPr>
          <p:nvPr/>
        </p:nvSpPr>
        <p:spPr>
          <a:xfrm>
            <a:off x="358140" y="366078"/>
            <a:ext cx="11475720" cy="68548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tr-TR" sz="3200" dirty="0">
                <a:latin typeface="Myriad Pro Cond" panose="020B0706030403020204" pitchFamily="34" charset="0"/>
              </a:rPr>
              <a:t>Eğitim Programlarının Paydaş Geri Bildirimlerine Dayalı Olarak Güncellenmesi</a:t>
            </a:r>
          </a:p>
        </p:txBody>
      </p:sp>
      <p:graphicFrame>
        <p:nvGraphicFramePr>
          <p:cNvPr id="6" name="Tablo 5">
            <a:extLst>
              <a:ext uri="{FF2B5EF4-FFF2-40B4-BE49-F238E27FC236}">
                <a16:creationId xmlns:a16="http://schemas.microsoft.com/office/drawing/2014/main" id="{27CC9C73-86B6-4600-A4BC-3393F6E1D1CF}"/>
              </a:ext>
            </a:extLst>
          </p:cNvPr>
          <p:cNvGraphicFramePr>
            <a:graphicFrameLocks noGrp="1"/>
          </p:cNvGraphicFramePr>
          <p:nvPr>
            <p:extLst>
              <p:ext uri="{D42A27DB-BD31-4B8C-83A1-F6EECF244321}">
                <p14:modId xmlns:p14="http://schemas.microsoft.com/office/powerpoint/2010/main" val="888404630"/>
              </p:ext>
            </p:extLst>
          </p:nvPr>
        </p:nvGraphicFramePr>
        <p:xfrm>
          <a:off x="914399" y="1209992"/>
          <a:ext cx="10674363" cy="4845561"/>
        </p:xfrm>
        <a:graphic>
          <a:graphicData uri="http://schemas.openxmlformats.org/drawingml/2006/table">
            <a:tbl>
              <a:tblPr firstRow="1" firstCol="1" lastRow="1" lastCol="1" bandRow="1" bandCol="1">
                <a:tableStyleId>{5C22544A-7EE6-4342-B048-85BDC9FD1C3A}</a:tableStyleId>
              </a:tblPr>
              <a:tblGrid>
                <a:gridCol w="2316763">
                  <a:extLst>
                    <a:ext uri="{9D8B030D-6E8A-4147-A177-3AD203B41FA5}">
                      <a16:colId xmlns:a16="http://schemas.microsoft.com/office/drawing/2014/main" val="1771189528"/>
                    </a:ext>
                  </a:extLst>
                </a:gridCol>
                <a:gridCol w="8357600">
                  <a:extLst>
                    <a:ext uri="{9D8B030D-6E8A-4147-A177-3AD203B41FA5}">
                      <a16:colId xmlns:a16="http://schemas.microsoft.com/office/drawing/2014/main" val="2782607656"/>
                    </a:ext>
                  </a:extLst>
                </a:gridCol>
              </a:tblGrid>
              <a:tr h="489232">
                <a:tc gridSpan="2">
                  <a:txBody>
                    <a:bodyPr/>
                    <a:lstStyle/>
                    <a:p>
                      <a:pPr marR="90170" algn="ctr">
                        <a:lnSpc>
                          <a:spcPct val="115000"/>
                        </a:lnSpc>
                        <a:spcBef>
                          <a:spcPts val="400"/>
                        </a:spcBef>
                        <a:spcAft>
                          <a:spcPts val="400"/>
                        </a:spcAft>
                      </a:pPr>
                      <a:r>
                        <a:rPr lang="tr-TR" sz="3200" spc="-10" dirty="0">
                          <a:effectLst/>
                          <a:latin typeface="Myriad Pro Cond" panose="020B0706030403020204" pitchFamily="34" charset="0"/>
                        </a:rPr>
                        <a:t>KONTROL</a:t>
                      </a:r>
                      <a:endParaRPr lang="tr-TR" sz="3200" dirty="0">
                        <a:effectLst/>
                        <a:latin typeface="Myriad Pro Cond" panose="020B0706030403020204" pitchFamily="34" charset="0"/>
                        <a:ea typeface="Verdana" panose="020B0604030504040204" pitchFamily="34" charset="0"/>
                        <a:cs typeface="Verdana" panose="020B0604030504040204" pitchFamily="34" charset="0"/>
                      </a:endParaRPr>
                    </a:p>
                  </a:txBody>
                  <a:tcPr marL="0" marR="0" marT="0" marB="0">
                    <a:solidFill>
                      <a:srgbClr val="672146"/>
                    </a:solidFill>
                  </a:tcPr>
                </a:tc>
                <a:tc hMerge="1">
                  <a:txBody>
                    <a:bodyPr/>
                    <a:lstStyle/>
                    <a:p>
                      <a:endParaRPr lang="tr-TR"/>
                    </a:p>
                  </a:txBody>
                  <a:tcPr/>
                </a:tc>
                <a:extLst>
                  <a:ext uri="{0D108BD9-81ED-4DB2-BD59-A6C34878D82A}">
                    <a16:rowId xmlns:a16="http://schemas.microsoft.com/office/drawing/2014/main" val="467412785"/>
                  </a:ext>
                </a:extLst>
              </a:tr>
              <a:tr h="877321">
                <a:tc gridSpan="2">
                  <a:txBody>
                    <a:bodyPr/>
                    <a:lstStyle/>
                    <a:p>
                      <a:pPr marL="93345" marR="91440" lvl="0" indent="0" algn="ctr" defTabSz="914400" rtl="0" eaLnBrk="1" fontAlgn="auto" latinLnBrk="0" hangingPunct="1">
                        <a:lnSpc>
                          <a:spcPct val="115000"/>
                        </a:lnSpc>
                        <a:spcBef>
                          <a:spcPts val="400"/>
                        </a:spcBef>
                        <a:spcAft>
                          <a:spcPts val="400"/>
                        </a:spcAft>
                        <a:buClrTx/>
                        <a:buSzTx/>
                        <a:buFontTx/>
                        <a:buNone/>
                        <a:tabLst/>
                        <a:defRPr/>
                      </a:pPr>
                      <a:r>
                        <a:rPr lang="tr-TR" sz="1800" dirty="0">
                          <a:solidFill>
                            <a:schemeClr val="tx1"/>
                          </a:solidFill>
                          <a:effectLst/>
                          <a:latin typeface="Myriad Pro Cond" panose="020B0706030403020204" pitchFamily="34" charset="0"/>
                        </a:rPr>
                        <a:t>Açıklama: Bu aşamada </a:t>
                      </a:r>
                      <a:r>
                        <a:rPr lang="tr-TR" dirty="0">
                          <a:solidFill>
                            <a:schemeClr val="tx1"/>
                          </a:solidFill>
                          <a:latin typeface="Myriad Pro Cond" panose="020B0706030403020204" pitchFamily="34" charset="0"/>
                        </a:rPr>
                        <a:t>Eğitim Programlarının Paydaş Geri Bildirimlerine Dayalı Olarak Güncellenmesi konusunda yapılan güncellemelerin etkilerini değerlendirmek amacıyla bir takım faaliyetler gerçekleştirildi.</a:t>
                      </a:r>
                    </a:p>
                  </a:txBody>
                  <a:tcPr marL="0" marR="0" marT="0" marB="0">
                    <a:solidFill>
                      <a:srgbClr val="EFDBB2"/>
                    </a:solidFill>
                  </a:tcPr>
                </a:tc>
                <a:tc hMerge="1">
                  <a:txBody>
                    <a:bodyPr/>
                    <a:lstStyle/>
                    <a:p>
                      <a:endParaRPr lang="tr-TR"/>
                    </a:p>
                  </a:txBody>
                  <a:tcPr/>
                </a:tc>
                <a:extLst>
                  <a:ext uri="{0D108BD9-81ED-4DB2-BD59-A6C34878D82A}">
                    <a16:rowId xmlns:a16="http://schemas.microsoft.com/office/drawing/2014/main" val="1523546244"/>
                  </a:ext>
                </a:extLst>
              </a:tr>
              <a:tr h="2094371">
                <a:tc>
                  <a:txBody>
                    <a:bodyPr/>
                    <a:lstStyle/>
                    <a:p>
                      <a:pPr marL="68580">
                        <a:lnSpc>
                          <a:spcPct val="115000"/>
                        </a:lnSpc>
                        <a:spcBef>
                          <a:spcPts val="400"/>
                        </a:spcBef>
                        <a:spcAft>
                          <a:spcPts val="400"/>
                        </a:spcAft>
                      </a:pPr>
                      <a:r>
                        <a:rPr lang="tr-TR" sz="1800" b="1" dirty="0">
                          <a:effectLst/>
                          <a:latin typeface="Myriad Pro Cond" panose="020B0706030403020204" pitchFamily="34" charset="0"/>
                          <a:ea typeface="Verdana" panose="020B0604030504040204" pitchFamily="34" charset="0"/>
                          <a:cs typeface="Verdana" panose="020B0604030504040204" pitchFamily="34" charset="0"/>
                        </a:rPr>
                        <a:t>Kontrol</a:t>
                      </a:r>
                      <a:r>
                        <a:rPr lang="tr-TR" sz="1800" b="1" spc="-50" dirty="0">
                          <a:effectLst/>
                          <a:latin typeface="Myriad Pro Cond" panose="020B0706030403020204" pitchFamily="34" charset="0"/>
                          <a:ea typeface="Verdana" panose="020B0604030504040204" pitchFamily="34" charset="0"/>
                          <a:cs typeface="Verdana" panose="020B0604030504040204" pitchFamily="34" charset="0"/>
                        </a:rPr>
                        <a:t> </a:t>
                      </a:r>
                      <a:r>
                        <a:rPr lang="tr-TR" sz="1800" b="1" spc="-10" dirty="0">
                          <a:effectLst/>
                          <a:latin typeface="Myriad Pro Cond" panose="020B0706030403020204" pitchFamily="34" charset="0"/>
                          <a:ea typeface="Verdana" panose="020B0604030504040204" pitchFamily="34" charset="0"/>
                          <a:cs typeface="Verdana" panose="020B0604030504040204" pitchFamily="34" charset="0"/>
                        </a:rPr>
                        <a:t>Amaçlı Faaliyetler:</a:t>
                      </a:r>
                      <a:endParaRPr lang="tr-TR" sz="1800" dirty="0">
                        <a:effectLst/>
                        <a:latin typeface="Myriad Pro Cond" panose="020B0706030403020204" pitchFamily="34" charset="0"/>
                        <a:ea typeface="Verdana" panose="020B0604030504040204" pitchFamily="34" charset="0"/>
                        <a:cs typeface="Verdana" panose="020B0604030504040204" pitchFamily="34" charset="0"/>
                      </a:endParaRPr>
                    </a:p>
                  </a:txBody>
                  <a:tcPr marL="0" marR="0" marT="0" marB="0">
                    <a:solidFill>
                      <a:srgbClr val="672146"/>
                    </a:solidFill>
                  </a:tcPr>
                </a:tc>
                <a:tc>
                  <a:txBody>
                    <a:bodyPr/>
                    <a:lstStyle/>
                    <a:p>
                      <a:pPr>
                        <a:lnSpc>
                          <a:spcPct val="100000"/>
                        </a:lnSpc>
                        <a:spcBef>
                          <a:spcPts val="400"/>
                        </a:spcBef>
                        <a:spcAft>
                          <a:spcPts val="400"/>
                        </a:spcAft>
                      </a:pPr>
                      <a:r>
                        <a:rPr lang="tr-TR" dirty="0">
                          <a:solidFill>
                            <a:schemeClr val="tx1"/>
                          </a:solidFill>
                          <a:latin typeface="Myriad Pro Cond" panose="020B0706030403020204" pitchFamily="34" charset="0"/>
                        </a:rPr>
                        <a:t>Bu konuda belirli dönemlerde tekrar geri bildirim topladık. Paydaşlardan gelen geri bildirimlerin, yapılan değişikliklerle ilgili memnuniyeti arttığını ve programlarda belirlenen eksikliklerin büyük ölçüde giderildiğini gördük. Anket sonuçları ve odak grup görüşmeleri, yapılan iyileştirmelerin doğru yönde olduğunu ve eğitim programlarının hedeflere daha uygun hale geldiğini gösterdi. Analiz sonuçlarını, yönetim ve diğer ilgili birimlerle paylaşarak geri bildirimlerin sonuçlarını gözden geçirdik ve daha etkili olabilecek stratejiler üzerinde tartıştık.</a:t>
                      </a:r>
                      <a:endParaRPr lang="tr-TR" sz="1800" dirty="0">
                        <a:solidFill>
                          <a:schemeClr val="tx1"/>
                        </a:solidFill>
                        <a:effectLst/>
                        <a:latin typeface="Myriad Pro Cond" panose="020B0706030403020204" pitchFamily="34" charset="0"/>
                        <a:ea typeface="Verdana" panose="020B0604030504040204" pitchFamily="34" charset="0"/>
                        <a:cs typeface="Verdana" panose="020B0604030504040204" pitchFamily="34" charset="0"/>
                      </a:endParaRPr>
                    </a:p>
                  </a:txBody>
                  <a:tcPr marL="0" marR="0" marT="0" marB="0">
                    <a:solidFill>
                      <a:srgbClr val="D1B3C2"/>
                    </a:solidFill>
                  </a:tcPr>
                </a:tc>
                <a:extLst>
                  <a:ext uri="{0D108BD9-81ED-4DB2-BD59-A6C34878D82A}">
                    <a16:rowId xmlns:a16="http://schemas.microsoft.com/office/drawing/2014/main" val="4163817959"/>
                  </a:ext>
                </a:extLst>
              </a:tr>
              <a:tr h="822265">
                <a:tc>
                  <a:txBody>
                    <a:bodyPr/>
                    <a:lstStyle/>
                    <a:p>
                      <a:pPr marL="68580">
                        <a:lnSpc>
                          <a:spcPct val="115000"/>
                        </a:lnSpc>
                        <a:spcBef>
                          <a:spcPts val="400"/>
                        </a:spcBef>
                        <a:spcAft>
                          <a:spcPts val="400"/>
                        </a:spcAft>
                      </a:pPr>
                      <a:r>
                        <a:rPr lang="tr-TR" sz="1800" b="1" dirty="0">
                          <a:effectLst/>
                          <a:latin typeface="Myriad Pro Cond" panose="020B0706030403020204" pitchFamily="34" charset="0"/>
                          <a:ea typeface="Verdana" panose="020B0604030504040204" pitchFamily="34" charset="0"/>
                          <a:cs typeface="Verdana" panose="020B0604030504040204" pitchFamily="34" charset="0"/>
                        </a:rPr>
                        <a:t>Kontrol</a:t>
                      </a:r>
                      <a:r>
                        <a:rPr lang="tr-TR" sz="1800" b="1" spc="-40" dirty="0">
                          <a:effectLst/>
                          <a:latin typeface="Myriad Pro Cond" panose="020B0706030403020204" pitchFamily="34" charset="0"/>
                          <a:ea typeface="Verdana" panose="020B0604030504040204" pitchFamily="34" charset="0"/>
                          <a:cs typeface="Verdana" panose="020B0604030504040204" pitchFamily="34" charset="0"/>
                        </a:rPr>
                        <a:t> </a:t>
                      </a:r>
                      <a:r>
                        <a:rPr lang="tr-TR" sz="1800" b="1" spc="-10" dirty="0">
                          <a:effectLst/>
                          <a:latin typeface="Myriad Pro Cond" panose="020B0706030403020204" pitchFamily="34" charset="0"/>
                          <a:ea typeface="Verdana" panose="020B0604030504040204" pitchFamily="34" charset="0"/>
                          <a:cs typeface="Verdana" panose="020B0604030504040204" pitchFamily="34" charset="0"/>
                        </a:rPr>
                        <a:t>Kanıtları:</a:t>
                      </a:r>
                      <a:endParaRPr lang="tr-TR" sz="1800" dirty="0">
                        <a:effectLst/>
                        <a:latin typeface="Myriad Pro Cond" panose="020B0706030403020204" pitchFamily="34" charset="0"/>
                        <a:ea typeface="Verdana" panose="020B0604030504040204" pitchFamily="34" charset="0"/>
                        <a:cs typeface="Verdana" panose="020B0604030504040204" pitchFamily="34" charset="0"/>
                      </a:endParaRPr>
                    </a:p>
                  </a:txBody>
                  <a:tcPr marL="0" marR="0" marT="0" marB="0">
                    <a:solidFill>
                      <a:srgbClr val="672146"/>
                    </a:solidFill>
                  </a:tcPr>
                </a:tc>
                <a:tc>
                  <a:txBody>
                    <a:bodyPr/>
                    <a:lstStyle/>
                    <a:p>
                      <a:pPr marL="67945">
                        <a:lnSpc>
                          <a:spcPct val="115000"/>
                        </a:lnSpc>
                        <a:spcBef>
                          <a:spcPts val="400"/>
                        </a:spcBef>
                        <a:spcAft>
                          <a:spcPts val="400"/>
                        </a:spcAft>
                      </a:pPr>
                      <a:r>
                        <a:rPr lang="tr-TR" sz="1800" dirty="0" err="1">
                          <a:solidFill>
                            <a:schemeClr val="tx1"/>
                          </a:solidFill>
                          <a:effectLst/>
                          <a:latin typeface="Myriad Pro Cond" panose="020B0706030403020204" pitchFamily="34" charset="0"/>
                        </a:rPr>
                        <a:t>Örn</a:t>
                      </a:r>
                      <a:r>
                        <a:rPr lang="tr-TR" sz="1800" dirty="0">
                          <a:solidFill>
                            <a:schemeClr val="tx1"/>
                          </a:solidFill>
                          <a:effectLst/>
                          <a:latin typeface="Myriad Pro Cond" panose="020B0706030403020204" pitchFamily="34" charset="0"/>
                        </a:rPr>
                        <a:t>. Faaliyet ile ilgili yapılan değerlendirmeler, katılımcı anketleri.</a:t>
                      </a:r>
                    </a:p>
                  </a:txBody>
                  <a:tcPr marL="0" marR="0" marT="0" marB="0">
                    <a:solidFill>
                      <a:srgbClr val="EFDBB2"/>
                    </a:solidFill>
                  </a:tcPr>
                </a:tc>
                <a:extLst>
                  <a:ext uri="{0D108BD9-81ED-4DB2-BD59-A6C34878D82A}">
                    <a16:rowId xmlns:a16="http://schemas.microsoft.com/office/drawing/2014/main" val="1717225607"/>
                  </a:ext>
                </a:extLst>
              </a:tr>
              <a:tr h="396810">
                <a:tc>
                  <a:txBody>
                    <a:bodyPr/>
                    <a:lstStyle/>
                    <a:p>
                      <a:pPr marL="68580">
                        <a:lnSpc>
                          <a:spcPct val="115000"/>
                        </a:lnSpc>
                        <a:spcBef>
                          <a:spcPts val="400"/>
                        </a:spcBef>
                        <a:spcAft>
                          <a:spcPts val="400"/>
                        </a:spcAft>
                      </a:pPr>
                      <a:r>
                        <a:rPr lang="tr-TR" sz="1800" b="1" dirty="0">
                          <a:effectLst/>
                          <a:latin typeface="Myriad Pro Cond" panose="020B0706030403020204" pitchFamily="34" charset="0"/>
                          <a:ea typeface="Verdana" panose="020B0604030504040204" pitchFamily="34" charset="0"/>
                          <a:cs typeface="Verdana" panose="020B0604030504040204" pitchFamily="34" charset="0"/>
                        </a:rPr>
                        <a:t>Kontrol</a:t>
                      </a:r>
                      <a:r>
                        <a:rPr lang="tr-TR" sz="1800" b="1" spc="-40" dirty="0">
                          <a:effectLst/>
                          <a:latin typeface="Myriad Pro Cond" panose="020B0706030403020204" pitchFamily="34" charset="0"/>
                          <a:ea typeface="Verdana" panose="020B0604030504040204" pitchFamily="34" charset="0"/>
                          <a:cs typeface="Verdana" panose="020B0604030504040204" pitchFamily="34" charset="0"/>
                        </a:rPr>
                        <a:t> </a:t>
                      </a:r>
                      <a:r>
                        <a:rPr lang="tr-TR" sz="1800" b="1" spc="-10" dirty="0">
                          <a:effectLst/>
                          <a:latin typeface="Myriad Pro Cond" panose="020B0706030403020204" pitchFamily="34" charset="0"/>
                          <a:ea typeface="Verdana" panose="020B0604030504040204" pitchFamily="34" charset="0"/>
                          <a:cs typeface="Verdana" panose="020B0604030504040204" pitchFamily="34" charset="0"/>
                        </a:rPr>
                        <a:t>Tarihleri:</a:t>
                      </a:r>
                      <a:endParaRPr lang="tr-TR" sz="1800" dirty="0">
                        <a:effectLst/>
                        <a:latin typeface="Myriad Pro Cond" panose="020B0706030403020204" pitchFamily="34" charset="0"/>
                        <a:ea typeface="Verdana" panose="020B0604030504040204" pitchFamily="34" charset="0"/>
                        <a:cs typeface="Verdana" panose="020B0604030504040204" pitchFamily="34" charset="0"/>
                      </a:endParaRPr>
                    </a:p>
                  </a:txBody>
                  <a:tcPr marL="0" marR="0" marT="0" marB="0">
                    <a:solidFill>
                      <a:srgbClr val="672146"/>
                    </a:solidFill>
                  </a:tcPr>
                </a:tc>
                <a:tc>
                  <a:txBody>
                    <a:bodyPr/>
                    <a:lstStyle/>
                    <a:p>
                      <a:pPr marL="67945">
                        <a:lnSpc>
                          <a:spcPct val="115000"/>
                        </a:lnSpc>
                        <a:spcBef>
                          <a:spcPts val="400"/>
                        </a:spcBef>
                        <a:spcAft>
                          <a:spcPts val="400"/>
                        </a:spcAft>
                      </a:pPr>
                      <a:r>
                        <a:rPr lang="tr-TR" sz="1800" spc="-10" dirty="0">
                          <a:solidFill>
                            <a:schemeClr val="tx1"/>
                          </a:solidFill>
                          <a:effectLst/>
                          <a:latin typeface="Myriad Pro Cond" panose="020B0706030403020204" pitchFamily="34" charset="0"/>
                          <a:ea typeface="Verdana" panose="020B0604030504040204" pitchFamily="34" charset="0"/>
                          <a:cs typeface="Verdana" panose="020B0604030504040204" pitchFamily="34" charset="0"/>
                        </a:rPr>
                        <a:t>25/09/2024-26/09/2024</a:t>
                      </a:r>
                      <a:endParaRPr lang="tr-TR" sz="1800" dirty="0">
                        <a:solidFill>
                          <a:schemeClr val="tx1"/>
                        </a:solidFill>
                        <a:effectLst/>
                        <a:latin typeface="Myriad Pro Cond" panose="020B0706030403020204" pitchFamily="34" charset="0"/>
                        <a:ea typeface="Verdana" panose="020B0604030504040204" pitchFamily="34" charset="0"/>
                        <a:cs typeface="Verdana" panose="020B0604030504040204" pitchFamily="34" charset="0"/>
                      </a:endParaRPr>
                    </a:p>
                  </a:txBody>
                  <a:tcPr marL="0" marR="0" marT="0" marB="0">
                    <a:solidFill>
                      <a:srgbClr val="D1B3C2"/>
                    </a:solidFill>
                  </a:tcPr>
                </a:tc>
                <a:extLst>
                  <a:ext uri="{0D108BD9-81ED-4DB2-BD59-A6C34878D82A}">
                    <a16:rowId xmlns:a16="http://schemas.microsoft.com/office/drawing/2014/main" val="871096131"/>
                  </a:ext>
                </a:extLst>
              </a:tr>
            </a:tbl>
          </a:graphicData>
        </a:graphic>
      </p:graphicFrame>
    </p:spTree>
    <p:extLst>
      <p:ext uri="{BB962C8B-B14F-4D97-AF65-F5344CB8AC3E}">
        <p14:creationId xmlns:p14="http://schemas.microsoft.com/office/powerpoint/2010/main" val="22016715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a:extLst>
              <a:ext uri="{FF2B5EF4-FFF2-40B4-BE49-F238E27FC236}">
                <a16:creationId xmlns:a16="http://schemas.microsoft.com/office/drawing/2014/main" id="{55935F47-CC03-4B70-9522-77D9C88C2058}"/>
              </a:ext>
            </a:extLst>
          </p:cNvPr>
          <p:cNvSpPr>
            <a:spLocks noGrp="1"/>
          </p:cNvSpPr>
          <p:nvPr>
            <p:ph type="sldNum" sz="quarter" idx="12"/>
          </p:nvPr>
        </p:nvSpPr>
        <p:spPr/>
        <p:txBody>
          <a:bodyPr/>
          <a:lstStyle/>
          <a:p>
            <a:fld id="{359C950C-434C-4B69-933B-31836432E62B}" type="slidenum">
              <a:rPr lang="tr-TR" smtClean="0"/>
              <a:t>15</a:t>
            </a:fld>
            <a:endParaRPr lang="tr-TR"/>
          </a:p>
        </p:txBody>
      </p:sp>
      <p:sp>
        <p:nvSpPr>
          <p:cNvPr id="5" name="Unvan 1">
            <a:extLst>
              <a:ext uri="{FF2B5EF4-FFF2-40B4-BE49-F238E27FC236}">
                <a16:creationId xmlns:a16="http://schemas.microsoft.com/office/drawing/2014/main" id="{3D15A131-8E8E-42B9-932B-D99DB10DD311}"/>
              </a:ext>
            </a:extLst>
          </p:cNvPr>
          <p:cNvSpPr txBox="1">
            <a:spLocks/>
          </p:cNvSpPr>
          <p:nvPr/>
        </p:nvSpPr>
        <p:spPr>
          <a:xfrm>
            <a:off x="358140" y="366078"/>
            <a:ext cx="11475720" cy="165322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tr-TR" sz="3200" dirty="0">
                <a:latin typeface="Myriad Pro Cond" panose="020B0706030403020204" pitchFamily="34" charset="0"/>
              </a:rPr>
              <a:t>Eğitim Programlarının Paydaş Geri Bildirimlerine Dayalı Olarak Güncellenmesi</a:t>
            </a:r>
          </a:p>
          <a:p>
            <a:pPr algn="ctr"/>
            <a:endParaRPr lang="tr-TR" sz="3200" dirty="0">
              <a:latin typeface="Myriad Pro Cond" panose="020B0706030403020204" pitchFamily="34" charset="0"/>
            </a:endParaRPr>
          </a:p>
          <a:p>
            <a:pPr algn="ctr"/>
            <a:r>
              <a:rPr lang="tr-TR" sz="3200" dirty="0">
                <a:latin typeface="Myriad Pro Cond" panose="020B0706030403020204" pitchFamily="34" charset="0"/>
              </a:rPr>
              <a:t>KONTROL</a:t>
            </a:r>
          </a:p>
        </p:txBody>
      </p:sp>
      <p:sp>
        <p:nvSpPr>
          <p:cNvPr id="6" name="Unvan 1">
            <a:extLst>
              <a:ext uri="{FF2B5EF4-FFF2-40B4-BE49-F238E27FC236}">
                <a16:creationId xmlns:a16="http://schemas.microsoft.com/office/drawing/2014/main" id="{4971A715-40A4-4F94-ABD7-7828AD843AA5}"/>
              </a:ext>
            </a:extLst>
          </p:cNvPr>
          <p:cNvSpPr txBox="1">
            <a:spLocks/>
          </p:cNvSpPr>
          <p:nvPr/>
        </p:nvSpPr>
        <p:spPr>
          <a:xfrm>
            <a:off x="-342900" y="2278698"/>
            <a:ext cx="11475720" cy="100552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tr-TR" sz="3200" dirty="0">
                <a:latin typeface="Myriad Pro Cond" panose="020B0706030403020204" pitchFamily="34" charset="0"/>
              </a:rPr>
              <a:t>(Varsa) bu slaytta görseller, resmi yazılar ve diğer kanıtlar eklenebilir. </a:t>
            </a:r>
          </a:p>
        </p:txBody>
      </p:sp>
    </p:spTree>
    <p:extLst>
      <p:ext uri="{BB962C8B-B14F-4D97-AF65-F5344CB8AC3E}">
        <p14:creationId xmlns:p14="http://schemas.microsoft.com/office/powerpoint/2010/main" val="8377076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ayt Numarası Yer Tutucusu 3">
            <a:extLst>
              <a:ext uri="{FF2B5EF4-FFF2-40B4-BE49-F238E27FC236}">
                <a16:creationId xmlns:a16="http://schemas.microsoft.com/office/drawing/2014/main" id="{8A56B411-FB57-47C9-BB3D-CBCA166DAC86}"/>
              </a:ext>
            </a:extLst>
          </p:cNvPr>
          <p:cNvSpPr>
            <a:spLocks noGrp="1"/>
          </p:cNvSpPr>
          <p:nvPr>
            <p:ph type="sldNum" sz="quarter" idx="12"/>
          </p:nvPr>
        </p:nvSpPr>
        <p:spPr>
          <a:xfrm>
            <a:off x="8610600" y="6356350"/>
            <a:ext cx="2743200" cy="365125"/>
          </a:xfrm>
        </p:spPr>
        <p:txBody>
          <a:bodyPr/>
          <a:lstStyle/>
          <a:p>
            <a:fld id="{359C950C-434C-4B69-933B-31836432E62B}" type="slidenum">
              <a:rPr lang="tr-TR" smtClean="0"/>
              <a:t>16</a:t>
            </a:fld>
            <a:endParaRPr lang="tr-TR"/>
          </a:p>
        </p:txBody>
      </p:sp>
      <p:sp>
        <p:nvSpPr>
          <p:cNvPr id="9" name="Unvan 1">
            <a:extLst>
              <a:ext uri="{FF2B5EF4-FFF2-40B4-BE49-F238E27FC236}">
                <a16:creationId xmlns:a16="http://schemas.microsoft.com/office/drawing/2014/main" id="{5EC9047A-9455-4F0C-BFFD-17C23E85D0A4}"/>
              </a:ext>
            </a:extLst>
          </p:cNvPr>
          <p:cNvSpPr txBox="1">
            <a:spLocks/>
          </p:cNvSpPr>
          <p:nvPr/>
        </p:nvSpPr>
        <p:spPr>
          <a:xfrm>
            <a:off x="358139" y="136525"/>
            <a:ext cx="11475720" cy="68548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tr-TR" sz="3200" dirty="0">
                <a:latin typeface="Myriad Pro Cond" panose="020B0706030403020204" pitchFamily="34" charset="0"/>
              </a:rPr>
              <a:t>Eğitim Programlarının Paydaş Geri Bildirimlerine Dayalı Olarak Güncellenmesi</a:t>
            </a:r>
          </a:p>
        </p:txBody>
      </p:sp>
      <p:graphicFrame>
        <p:nvGraphicFramePr>
          <p:cNvPr id="10" name="Tablo 9">
            <a:extLst>
              <a:ext uri="{FF2B5EF4-FFF2-40B4-BE49-F238E27FC236}">
                <a16:creationId xmlns:a16="http://schemas.microsoft.com/office/drawing/2014/main" id="{301F572B-54C0-49E4-B900-1B77EA120AFC}"/>
              </a:ext>
            </a:extLst>
          </p:cNvPr>
          <p:cNvGraphicFramePr>
            <a:graphicFrameLocks noGrp="1"/>
          </p:cNvGraphicFramePr>
          <p:nvPr>
            <p:extLst>
              <p:ext uri="{D42A27DB-BD31-4B8C-83A1-F6EECF244321}">
                <p14:modId xmlns:p14="http://schemas.microsoft.com/office/powerpoint/2010/main" val="2167847232"/>
              </p:ext>
            </p:extLst>
          </p:nvPr>
        </p:nvGraphicFramePr>
        <p:xfrm>
          <a:off x="179070" y="1087902"/>
          <a:ext cx="11833860" cy="5079036"/>
        </p:xfrm>
        <a:graphic>
          <a:graphicData uri="http://schemas.openxmlformats.org/drawingml/2006/table">
            <a:tbl>
              <a:tblPr firstRow="1" firstCol="1" lastRow="1" lastCol="1" bandRow="1" bandCol="1">
                <a:tableStyleId>{5C22544A-7EE6-4342-B048-85BDC9FD1C3A}</a:tableStyleId>
              </a:tblPr>
              <a:tblGrid>
                <a:gridCol w="2102256">
                  <a:extLst>
                    <a:ext uri="{9D8B030D-6E8A-4147-A177-3AD203B41FA5}">
                      <a16:colId xmlns:a16="http://schemas.microsoft.com/office/drawing/2014/main" val="1771189528"/>
                    </a:ext>
                  </a:extLst>
                </a:gridCol>
                <a:gridCol w="9731604">
                  <a:extLst>
                    <a:ext uri="{9D8B030D-6E8A-4147-A177-3AD203B41FA5}">
                      <a16:colId xmlns:a16="http://schemas.microsoft.com/office/drawing/2014/main" val="2782607656"/>
                    </a:ext>
                  </a:extLst>
                </a:gridCol>
              </a:tblGrid>
              <a:tr h="493379">
                <a:tc gridSpan="2">
                  <a:txBody>
                    <a:bodyPr/>
                    <a:lstStyle/>
                    <a:p>
                      <a:pPr marR="90170" algn="ctr">
                        <a:lnSpc>
                          <a:spcPct val="115000"/>
                        </a:lnSpc>
                        <a:spcBef>
                          <a:spcPts val="400"/>
                        </a:spcBef>
                        <a:spcAft>
                          <a:spcPts val="400"/>
                        </a:spcAft>
                      </a:pPr>
                      <a:r>
                        <a:rPr lang="tr-TR" sz="3200" spc="-10" dirty="0">
                          <a:effectLst/>
                          <a:latin typeface="Myriad Pro Cond" panose="020B0706030403020204" pitchFamily="34" charset="0"/>
                        </a:rPr>
                        <a:t>ÖNLEM-İYİLEŞTİRME</a:t>
                      </a:r>
                      <a:endParaRPr lang="tr-TR" sz="3200" dirty="0">
                        <a:effectLst/>
                        <a:latin typeface="Myriad Pro Cond" panose="020B0706030403020204" pitchFamily="34" charset="0"/>
                        <a:ea typeface="Verdana" panose="020B0604030504040204" pitchFamily="34" charset="0"/>
                        <a:cs typeface="Verdana" panose="020B0604030504040204" pitchFamily="34" charset="0"/>
                      </a:endParaRPr>
                    </a:p>
                  </a:txBody>
                  <a:tcPr marL="0" marR="0" marT="0" marB="0">
                    <a:solidFill>
                      <a:srgbClr val="672146"/>
                    </a:solidFill>
                  </a:tcPr>
                </a:tc>
                <a:tc hMerge="1">
                  <a:txBody>
                    <a:bodyPr/>
                    <a:lstStyle/>
                    <a:p>
                      <a:endParaRPr lang="tr-TR" dirty="0"/>
                    </a:p>
                  </a:txBody>
                  <a:tcPr/>
                </a:tc>
                <a:extLst>
                  <a:ext uri="{0D108BD9-81ED-4DB2-BD59-A6C34878D82A}">
                    <a16:rowId xmlns:a16="http://schemas.microsoft.com/office/drawing/2014/main" val="467412785"/>
                  </a:ext>
                </a:extLst>
              </a:tr>
              <a:tr h="950954">
                <a:tc gridSpan="2">
                  <a:txBody>
                    <a:bodyPr/>
                    <a:lstStyle/>
                    <a:p>
                      <a:pPr marL="93345" marR="91440" lvl="0" indent="0" algn="ctr" defTabSz="914400" rtl="0" eaLnBrk="1" fontAlgn="auto" latinLnBrk="0" hangingPunct="1">
                        <a:lnSpc>
                          <a:spcPct val="115000"/>
                        </a:lnSpc>
                        <a:spcBef>
                          <a:spcPts val="400"/>
                        </a:spcBef>
                        <a:spcAft>
                          <a:spcPts val="400"/>
                        </a:spcAft>
                        <a:buClrTx/>
                        <a:buSzTx/>
                        <a:buFontTx/>
                        <a:buNone/>
                        <a:tabLst/>
                        <a:defRPr/>
                      </a:pPr>
                      <a:r>
                        <a:rPr lang="tr-TR" sz="1800" dirty="0">
                          <a:solidFill>
                            <a:schemeClr val="tx1"/>
                          </a:solidFill>
                          <a:effectLst/>
                          <a:latin typeface="Myriad Pro Cond" panose="020B0706030403020204" pitchFamily="34" charset="0"/>
                        </a:rPr>
                        <a:t>Açıklama: İzleme sonucunda elde edilen dönütlerden yararlanılarak yapılan iyileştirme çalışmaları kapsamında planlama aşamasından uygulamaya; uygulamadan kontrol etmeye kadar tüm aşamalardaki sapmalar kontrol edilmesi ve bir sonraki uygulamada benzer sapma ve hatalar olmaması için önlem alınması.</a:t>
                      </a:r>
                      <a:endParaRPr lang="tr-TR" dirty="0">
                        <a:solidFill>
                          <a:schemeClr val="tx1"/>
                        </a:solidFill>
                        <a:latin typeface="Myriad Pro Cond" panose="020B0706030403020204" pitchFamily="34" charset="0"/>
                      </a:endParaRPr>
                    </a:p>
                  </a:txBody>
                  <a:tcPr marL="0" marR="0" marT="0" marB="0">
                    <a:solidFill>
                      <a:srgbClr val="EFDBB2"/>
                    </a:solidFill>
                  </a:tcPr>
                </a:tc>
                <a:tc hMerge="1">
                  <a:txBody>
                    <a:bodyPr/>
                    <a:lstStyle/>
                    <a:p>
                      <a:endParaRPr lang="tr-TR"/>
                    </a:p>
                  </a:txBody>
                  <a:tcPr/>
                </a:tc>
                <a:extLst>
                  <a:ext uri="{0D108BD9-81ED-4DB2-BD59-A6C34878D82A}">
                    <a16:rowId xmlns:a16="http://schemas.microsoft.com/office/drawing/2014/main" val="1523546244"/>
                  </a:ext>
                </a:extLst>
              </a:tr>
              <a:tr h="2376138">
                <a:tc>
                  <a:txBody>
                    <a:bodyPr/>
                    <a:lstStyle/>
                    <a:p>
                      <a:pPr marL="68580">
                        <a:lnSpc>
                          <a:spcPct val="115000"/>
                        </a:lnSpc>
                        <a:spcBef>
                          <a:spcPts val="400"/>
                        </a:spcBef>
                        <a:spcAft>
                          <a:spcPts val="400"/>
                        </a:spcAft>
                      </a:pPr>
                      <a:r>
                        <a:rPr lang="tr-TR" sz="1800" b="1" dirty="0">
                          <a:effectLst/>
                          <a:latin typeface="Myriad Pro Cond" panose="020B0706030403020204" pitchFamily="34" charset="0"/>
                          <a:ea typeface="Verdana" panose="020B0604030504040204" pitchFamily="34" charset="0"/>
                          <a:cs typeface="Verdana" panose="020B0604030504040204" pitchFamily="34" charset="0"/>
                        </a:rPr>
                        <a:t>Önlem</a:t>
                      </a:r>
                      <a:r>
                        <a:rPr lang="tr-TR" sz="1800" b="1" spc="-35" dirty="0">
                          <a:effectLst/>
                          <a:latin typeface="Myriad Pro Cond" panose="020B0706030403020204" pitchFamily="34" charset="0"/>
                          <a:ea typeface="Verdana" panose="020B0604030504040204" pitchFamily="34" charset="0"/>
                          <a:cs typeface="Verdana" panose="020B0604030504040204" pitchFamily="34" charset="0"/>
                        </a:rPr>
                        <a:t> </a:t>
                      </a:r>
                      <a:r>
                        <a:rPr lang="tr-TR" sz="1800" b="1" spc="-10" dirty="0">
                          <a:effectLst/>
                          <a:latin typeface="Myriad Pro Cond" panose="020B0706030403020204" pitchFamily="34" charset="0"/>
                          <a:ea typeface="Verdana" panose="020B0604030504040204" pitchFamily="34" charset="0"/>
                          <a:cs typeface="Verdana" panose="020B0604030504040204" pitchFamily="34" charset="0"/>
                        </a:rPr>
                        <a:t>Amaçlı Faaliyetler:</a:t>
                      </a:r>
                      <a:endParaRPr lang="tr-TR" sz="1800" dirty="0">
                        <a:effectLst/>
                        <a:latin typeface="Myriad Pro Cond" panose="020B0706030403020204" pitchFamily="34" charset="0"/>
                        <a:ea typeface="Verdana" panose="020B0604030504040204" pitchFamily="34" charset="0"/>
                        <a:cs typeface="Verdana" panose="020B0604030504040204" pitchFamily="34" charset="0"/>
                      </a:endParaRPr>
                    </a:p>
                  </a:txBody>
                  <a:tcPr marL="0" marR="0" marT="0" marB="0">
                    <a:solidFill>
                      <a:srgbClr val="672146"/>
                    </a:solidFill>
                  </a:tcPr>
                </a:tc>
                <a:tc>
                  <a:txBody>
                    <a:bodyPr/>
                    <a:lstStyle/>
                    <a:p>
                      <a:pPr>
                        <a:lnSpc>
                          <a:spcPct val="100000"/>
                        </a:lnSpc>
                        <a:spcBef>
                          <a:spcPts val="400"/>
                        </a:spcBef>
                        <a:spcAft>
                          <a:spcPts val="400"/>
                        </a:spcAft>
                      </a:pPr>
                      <a:r>
                        <a:rPr lang="tr-TR" dirty="0">
                          <a:solidFill>
                            <a:schemeClr val="tx1"/>
                          </a:solidFill>
                          <a:latin typeface="Myriad Pro Cond" panose="020B0706030403020204" pitchFamily="34" charset="0"/>
                        </a:rPr>
                        <a:t>Geri bildirimlerden elde ettiğimiz olumlu sonuçlara dayanarak belirli iyileştirmeleri kalıcı hale getirdik. Örneğin, güncellenen müfredat içeriklerini ve daha interaktif ders materyallerini sürekli kullanıma aldık. Daha kapsamlı ve hızlı geri bildirim almak için dijital geri bildirim platformumuzu geliştirdik ve paydaşların bu platformu daha etkin kullanmalarını sağladık. Paydaşlara, geri bildirimlerinin dikkate alındığını ve yapılan değişikliklerin sonuçlarını gösteren bir rapor sunduk, böylece geri bildirimlerin değer gördüğünü hissettirdik. Geri bildirim toplama süreçlerini gözden geçirerek daha hızlı ve etkili hale getirdik ve bu sürecin sürekliliğini sağlamak için yeni stratejiler geliştirdik.</a:t>
                      </a:r>
                      <a:endParaRPr lang="tr-TR" sz="1800" dirty="0">
                        <a:solidFill>
                          <a:schemeClr val="tx1"/>
                        </a:solidFill>
                        <a:effectLst/>
                        <a:latin typeface="Myriad Pro Cond" panose="020B0706030403020204" pitchFamily="34" charset="0"/>
                        <a:ea typeface="Verdana" panose="020B0604030504040204" pitchFamily="34" charset="0"/>
                        <a:cs typeface="Verdana" panose="020B0604030504040204" pitchFamily="34" charset="0"/>
                      </a:endParaRPr>
                    </a:p>
                  </a:txBody>
                  <a:tcPr marL="0" marR="0" marT="0" marB="0">
                    <a:solidFill>
                      <a:srgbClr val="D1B3C2"/>
                    </a:solidFill>
                  </a:tcPr>
                </a:tc>
                <a:extLst>
                  <a:ext uri="{0D108BD9-81ED-4DB2-BD59-A6C34878D82A}">
                    <a16:rowId xmlns:a16="http://schemas.microsoft.com/office/drawing/2014/main" val="4163817959"/>
                  </a:ext>
                </a:extLst>
              </a:tr>
              <a:tr h="950954">
                <a:tc>
                  <a:txBody>
                    <a:bodyPr/>
                    <a:lstStyle/>
                    <a:p>
                      <a:pPr>
                        <a:lnSpc>
                          <a:spcPct val="115000"/>
                        </a:lnSpc>
                        <a:spcBef>
                          <a:spcPts val="400"/>
                        </a:spcBef>
                        <a:spcAft>
                          <a:spcPts val="400"/>
                        </a:spcAft>
                      </a:pPr>
                      <a:r>
                        <a:rPr lang="tr-TR" sz="1800" b="1" dirty="0">
                          <a:effectLst/>
                          <a:latin typeface="Myriad Pro Cond" panose="020B0706030403020204" pitchFamily="34" charset="0"/>
                          <a:ea typeface="Verdana" panose="020B0604030504040204" pitchFamily="34" charset="0"/>
                          <a:cs typeface="Verdana" panose="020B0604030504040204" pitchFamily="34" charset="0"/>
                        </a:rPr>
                        <a:t> Önlem</a:t>
                      </a:r>
                      <a:r>
                        <a:rPr lang="tr-TR" sz="1800" b="1" spc="-30" dirty="0">
                          <a:effectLst/>
                          <a:latin typeface="Myriad Pro Cond" panose="020B0706030403020204" pitchFamily="34" charset="0"/>
                          <a:ea typeface="Verdana" panose="020B0604030504040204" pitchFamily="34" charset="0"/>
                          <a:cs typeface="Verdana" panose="020B0604030504040204" pitchFamily="34" charset="0"/>
                        </a:rPr>
                        <a:t> </a:t>
                      </a:r>
                      <a:r>
                        <a:rPr lang="tr-TR" sz="1800" b="1" spc="-10" dirty="0">
                          <a:effectLst/>
                          <a:latin typeface="Myriad Pro Cond" panose="020B0706030403020204" pitchFamily="34" charset="0"/>
                          <a:ea typeface="Verdana" panose="020B0604030504040204" pitchFamily="34" charset="0"/>
                          <a:cs typeface="Verdana" panose="020B0604030504040204" pitchFamily="34" charset="0"/>
                        </a:rPr>
                        <a:t>Kanıtları:</a:t>
                      </a:r>
                      <a:endParaRPr lang="tr-TR" sz="1800" dirty="0">
                        <a:effectLst/>
                        <a:latin typeface="Myriad Pro Cond" panose="020B0706030403020204" pitchFamily="34" charset="0"/>
                        <a:ea typeface="Verdana" panose="020B0604030504040204" pitchFamily="34" charset="0"/>
                        <a:cs typeface="Verdana" panose="020B0604030504040204" pitchFamily="34" charset="0"/>
                      </a:endParaRPr>
                    </a:p>
                  </a:txBody>
                  <a:tcPr marL="0" marR="0" marT="0" marB="0">
                    <a:solidFill>
                      <a:srgbClr val="672146"/>
                    </a:solidFill>
                  </a:tcPr>
                </a:tc>
                <a:tc>
                  <a:txBody>
                    <a:bodyPr/>
                    <a:lstStyle/>
                    <a:p>
                      <a:pPr marL="67945">
                        <a:lnSpc>
                          <a:spcPct val="115000"/>
                        </a:lnSpc>
                        <a:spcBef>
                          <a:spcPts val="400"/>
                        </a:spcBef>
                        <a:spcAft>
                          <a:spcPts val="400"/>
                        </a:spcAft>
                      </a:pPr>
                      <a:r>
                        <a:rPr lang="tr-TR" sz="1800" dirty="0" err="1">
                          <a:solidFill>
                            <a:schemeClr val="tx1"/>
                          </a:solidFill>
                          <a:effectLst/>
                          <a:latin typeface="Myriad Pro Cond" panose="020B0706030403020204" pitchFamily="34" charset="0"/>
                        </a:rPr>
                        <a:t>Örn</a:t>
                      </a:r>
                      <a:r>
                        <a:rPr lang="tr-TR" sz="1800" dirty="0">
                          <a:solidFill>
                            <a:schemeClr val="tx1"/>
                          </a:solidFill>
                          <a:effectLst/>
                          <a:latin typeface="Myriad Pro Cond" panose="020B0706030403020204" pitchFamily="34" charset="0"/>
                        </a:rPr>
                        <a:t>. Memnuniyet oranını artırmaya yönelik önlemler ile ilgili kararlar, dönütlerden elde edilen talepler doğrultusunda yapılan değişiklikler ile ilgili </a:t>
                      </a:r>
                      <a:r>
                        <a:rPr lang="tr-TR" sz="1800" dirty="0" err="1">
                          <a:solidFill>
                            <a:schemeClr val="tx1"/>
                          </a:solidFill>
                          <a:effectLst/>
                          <a:latin typeface="Myriad Pro Cond" panose="020B0706030403020204" pitchFamily="34" charset="0"/>
                        </a:rPr>
                        <a:t>kararlari</a:t>
                      </a:r>
                      <a:r>
                        <a:rPr lang="tr-TR" sz="1800" dirty="0">
                          <a:solidFill>
                            <a:schemeClr val="tx1"/>
                          </a:solidFill>
                          <a:effectLst/>
                          <a:latin typeface="Myriad Pro Cond" panose="020B0706030403020204" pitchFamily="34" charset="0"/>
                        </a:rPr>
                        <a:t>, açık uçlu sorulardan elde edilen dönütlere göre yapılan iyileştirmeler.</a:t>
                      </a:r>
                    </a:p>
                  </a:txBody>
                  <a:tcPr marL="0" marR="0" marT="0" marB="0">
                    <a:solidFill>
                      <a:srgbClr val="EFDBB2"/>
                    </a:solidFill>
                  </a:tcPr>
                </a:tc>
                <a:extLst>
                  <a:ext uri="{0D108BD9-81ED-4DB2-BD59-A6C34878D82A}">
                    <a16:rowId xmlns:a16="http://schemas.microsoft.com/office/drawing/2014/main" val="1717225607"/>
                  </a:ext>
                </a:extLst>
              </a:tr>
              <a:tr h="277522">
                <a:tc>
                  <a:txBody>
                    <a:bodyPr/>
                    <a:lstStyle/>
                    <a:p>
                      <a:pPr marL="68580">
                        <a:lnSpc>
                          <a:spcPct val="115000"/>
                        </a:lnSpc>
                        <a:spcBef>
                          <a:spcPts val="400"/>
                        </a:spcBef>
                        <a:spcAft>
                          <a:spcPts val="400"/>
                        </a:spcAft>
                      </a:pPr>
                      <a:r>
                        <a:rPr lang="tr-TR" sz="1800" b="1" dirty="0">
                          <a:effectLst/>
                          <a:latin typeface="Myriad Pro Cond" panose="020B0706030403020204" pitchFamily="34" charset="0"/>
                          <a:ea typeface="Verdana" panose="020B0604030504040204" pitchFamily="34" charset="0"/>
                          <a:cs typeface="Verdana" panose="020B0604030504040204" pitchFamily="34" charset="0"/>
                        </a:rPr>
                        <a:t>Önlem</a:t>
                      </a:r>
                      <a:r>
                        <a:rPr lang="tr-TR" sz="1800" b="1" spc="-30" dirty="0">
                          <a:effectLst/>
                          <a:latin typeface="Myriad Pro Cond" panose="020B0706030403020204" pitchFamily="34" charset="0"/>
                          <a:ea typeface="Verdana" panose="020B0604030504040204" pitchFamily="34" charset="0"/>
                          <a:cs typeface="Verdana" panose="020B0604030504040204" pitchFamily="34" charset="0"/>
                        </a:rPr>
                        <a:t> </a:t>
                      </a:r>
                      <a:r>
                        <a:rPr lang="tr-TR" sz="1800" b="1" spc="-10" dirty="0">
                          <a:effectLst/>
                          <a:latin typeface="Myriad Pro Cond" panose="020B0706030403020204" pitchFamily="34" charset="0"/>
                          <a:ea typeface="Verdana" panose="020B0604030504040204" pitchFamily="34" charset="0"/>
                          <a:cs typeface="Verdana" panose="020B0604030504040204" pitchFamily="34" charset="0"/>
                        </a:rPr>
                        <a:t>Tarihleri:</a:t>
                      </a:r>
                      <a:endParaRPr lang="tr-TR" sz="1800" dirty="0">
                        <a:effectLst/>
                        <a:latin typeface="Myriad Pro Cond" panose="020B0706030403020204" pitchFamily="34" charset="0"/>
                        <a:ea typeface="Verdana" panose="020B0604030504040204" pitchFamily="34" charset="0"/>
                        <a:cs typeface="Verdana" panose="020B0604030504040204" pitchFamily="34" charset="0"/>
                      </a:endParaRPr>
                    </a:p>
                  </a:txBody>
                  <a:tcPr marL="0" marR="0" marT="0" marB="0">
                    <a:solidFill>
                      <a:srgbClr val="672146"/>
                    </a:solidFill>
                  </a:tcPr>
                </a:tc>
                <a:tc>
                  <a:txBody>
                    <a:bodyPr/>
                    <a:lstStyle/>
                    <a:p>
                      <a:pPr marL="67945">
                        <a:lnSpc>
                          <a:spcPct val="115000"/>
                        </a:lnSpc>
                        <a:spcBef>
                          <a:spcPts val="400"/>
                        </a:spcBef>
                        <a:spcAft>
                          <a:spcPts val="400"/>
                        </a:spcAft>
                      </a:pPr>
                      <a:r>
                        <a:rPr lang="tr-TR" sz="1800" spc="-10" dirty="0">
                          <a:solidFill>
                            <a:schemeClr val="tx1"/>
                          </a:solidFill>
                          <a:effectLst/>
                          <a:latin typeface="Myriad Pro Cond" panose="020B0706030403020204" pitchFamily="34" charset="0"/>
                          <a:ea typeface="Verdana" panose="020B0604030504040204" pitchFamily="34" charset="0"/>
                          <a:cs typeface="Verdana" panose="020B0604030504040204" pitchFamily="34" charset="0"/>
                        </a:rPr>
                        <a:t>01/11/2024-02/11/2024</a:t>
                      </a:r>
                      <a:endParaRPr lang="tr-TR" sz="1800" dirty="0">
                        <a:solidFill>
                          <a:schemeClr val="tx1"/>
                        </a:solidFill>
                        <a:effectLst/>
                        <a:latin typeface="Myriad Pro Cond" panose="020B0706030403020204" pitchFamily="34" charset="0"/>
                        <a:ea typeface="Verdana" panose="020B0604030504040204" pitchFamily="34" charset="0"/>
                        <a:cs typeface="Verdana" panose="020B0604030504040204" pitchFamily="34" charset="0"/>
                      </a:endParaRPr>
                    </a:p>
                  </a:txBody>
                  <a:tcPr marL="0" marR="0" marT="0" marB="0">
                    <a:solidFill>
                      <a:srgbClr val="D1B3C2"/>
                    </a:solidFill>
                  </a:tcPr>
                </a:tc>
                <a:extLst>
                  <a:ext uri="{0D108BD9-81ED-4DB2-BD59-A6C34878D82A}">
                    <a16:rowId xmlns:a16="http://schemas.microsoft.com/office/drawing/2014/main" val="871096131"/>
                  </a:ext>
                </a:extLst>
              </a:tr>
            </a:tbl>
          </a:graphicData>
        </a:graphic>
      </p:graphicFrame>
    </p:spTree>
    <p:extLst>
      <p:ext uri="{BB962C8B-B14F-4D97-AF65-F5344CB8AC3E}">
        <p14:creationId xmlns:p14="http://schemas.microsoft.com/office/powerpoint/2010/main" val="11124132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a:extLst>
              <a:ext uri="{FF2B5EF4-FFF2-40B4-BE49-F238E27FC236}">
                <a16:creationId xmlns:a16="http://schemas.microsoft.com/office/drawing/2014/main" id="{55935F47-CC03-4B70-9522-77D9C88C2058}"/>
              </a:ext>
            </a:extLst>
          </p:cNvPr>
          <p:cNvSpPr>
            <a:spLocks noGrp="1"/>
          </p:cNvSpPr>
          <p:nvPr>
            <p:ph type="sldNum" sz="quarter" idx="12"/>
          </p:nvPr>
        </p:nvSpPr>
        <p:spPr/>
        <p:txBody>
          <a:bodyPr/>
          <a:lstStyle/>
          <a:p>
            <a:fld id="{359C950C-434C-4B69-933B-31836432E62B}" type="slidenum">
              <a:rPr lang="tr-TR" smtClean="0"/>
              <a:t>17</a:t>
            </a:fld>
            <a:endParaRPr lang="tr-TR"/>
          </a:p>
        </p:txBody>
      </p:sp>
      <p:sp>
        <p:nvSpPr>
          <p:cNvPr id="5" name="Unvan 1">
            <a:extLst>
              <a:ext uri="{FF2B5EF4-FFF2-40B4-BE49-F238E27FC236}">
                <a16:creationId xmlns:a16="http://schemas.microsoft.com/office/drawing/2014/main" id="{3D15A131-8E8E-42B9-932B-D99DB10DD311}"/>
              </a:ext>
            </a:extLst>
          </p:cNvPr>
          <p:cNvSpPr txBox="1">
            <a:spLocks/>
          </p:cNvSpPr>
          <p:nvPr/>
        </p:nvSpPr>
        <p:spPr>
          <a:xfrm>
            <a:off x="358140" y="366078"/>
            <a:ext cx="11475720" cy="165322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tr-TR" sz="3200" dirty="0">
                <a:latin typeface="Myriad Pro Cond" panose="020B0706030403020204" pitchFamily="34" charset="0"/>
              </a:rPr>
              <a:t>Eğitim Programlarının Paydaş Geri Bildirimlerine Dayalı Olarak Güncellenmesi</a:t>
            </a:r>
          </a:p>
          <a:p>
            <a:pPr algn="ctr"/>
            <a:endParaRPr lang="tr-TR" sz="3200" dirty="0">
              <a:latin typeface="Myriad Pro Cond" panose="020B0706030403020204" pitchFamily="34" charset="0"/>
            </a:endParaRPr>
          </a:p>
          <a:p>
            <a:pPr algn="ctr"/>
            <a:r>
              <a:rPr lang="tr-TR" sz="3200" dirty="0">
                <a:latin typeface="Myriad Pro Cond" panose="020B0706030403020204" pitchFamily="34" charset="0"/>
              </a:rPr>
              <a:t>ÖNLEM-İYİLEŞTİRME</a:t>
            </a:r>
          </a:p>
        </p:txBody>
      </p:sp>
      <p:sp>
        <p:nvSpPr>
          <p:cNvPr id="6" name="Unvan 1">
            <a:extLst>
              <a:ext uri="{FF2B5EF4-FFF2-40B4-BE49-F238E27FC236}">
                <a16:creationId xmlns:a16="http://schemas.microsoft.com/office/drawing/2014/main" id="{4971A715-40A4-4F94-ABD7-7828AD843AA5}"/>
              </a:ext>
            </a:extLst>
          </p:cNvPr>
          <p:cNvSpPr txBox="1">
            <a:spLocks/>
          </p:cNvSpPr>
          <p:nvPr/>
        </p:nvSpPr>
        <p:spPr>
          <a:xfrm>
            <a:off x="-342900" y="2278698"/>
            <a:ext cx="11475720" cy="100552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tr-TR" sz="3200" dirty="0">
                <a:latin typeface="Myriad Pro Cond" panose="020B0706030403020204" pitchFamily="34" charset="0"/>
              </a:rPr>
              <a:t>(Varsa) bu slaytta görseller, resmi yazılar ve diğer kanıtlar eklenebilir. </a:t>
            </a:r>
          </a:p>
        </p:txBody>
      </p:sp>
    </p:spTree>
    <p:extLst>
      <p:ext uri="{BB962C8B-B14F-4D97-AF65-F5344CB8AC3E}">
        <p14:creationId xmlns:p14="http://schemas.microsoft.com/office/powerpoint/2010/main" val="7744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a:extLst>
              <a:ext uri="{FF2B5EF4-FFF2-40B4-BE49-F238E27FC236}">
                <a16:creationId xmlns:a16="http://schemas.microsoft.com/office/drawing/2014/main" id="{BCEAED25-1C85-4AE8-A5AE-03EECE1E04AF}"/>
              </a:ext>
            </a:extLst>
          </p:cNvPr>
          <p:cNvGraphicFramePr>
            <a:graphicFrameLocks noGrp="1"/>
          </p:cNvGraphicFramePr>
          <p:nvPr>
            <p:ph idx="1"/>
          </p:nvPr>
        </p:nvGraphicFramePr>
        <p:xfrm>
          <a:off x="1162050" y="2624614"/>
          <a:ext cx="9867900" cy="1747520"/>
        </p:xfrm>
        <a:graphic>
          <a:graphicData uri="http://schemas.openxmlformats.org/drawingml/2006/table">
            <a:tbl>
              <a:tblPr firstRow="1" firstCol="1" bandRow="1">
                <a:tableStyleId>{5C22544A-7EE6-4342-B048-85BDC9FD1C3A}</a:tableStyleId>
              </a:tblPr>
              <a:tblGrid>
                <a:gridCol w="3192780">
                  <a:extLst>
                    <a:ext uri="{9D8B030D-6E8A-4147-A177-3AD203B41FA5}">
                      <a16:colId xmlns:a16="http://schemas.microsoft.com/office/drawing/2014/main" val="2798777175"/>
                    </a:ext>
                  </a:extLst>
                </a:gridCol>
                <a:gridCol w="6675120">
                  <a:extLst>
                    <a:ext uri="{9D8B030D-6E8A-4147-A177-3AD203B41FA5}">
                      <a16:colId xmlns:a16="http://schemas.microsoft.com/office/drawing/2014/main" val="90329740"/>
                    </a:ext>
                  </a:extLst>
                </a:gridCol>
              </a:tblGrid>
              <a:tr h="246288">
                <a:tc>
                  <a:txBody>
                    <a:bodyPr/>
                    <a:lstStyle/>
                    <a:p>
                      <a:pPr>
                        <a:spcBef>
                          <a:spcPts val="400"/>
                        </a:spcBef>
                        <a:spcAft>
                          <a:spcPts val="400"/>
                        </a:spcAft>
                      </a:pPr>
                      <a:r>
                        <a:rPr lang="tr-TR" sz="1800" dirty="0">
                          <a:effectLst/>
                          <a:latin typeface="Myriad Pro Cond" panose="020B0706030403020204" pitchFamily="34" charset="0"/>
                        </a:rPr>
                        <a:t>PUKÖ Başlangıç Tarihi</a:t>
                      </a:r>
                      <a:endParaRPr lang="tr-TR" sz="1800" dirty="0">
                        <a:effectLst/>
                        <a:latin typeface="Myriad Pro Cond" panose="020B0706030403020204" pitchFamily="34" charset="0"/>
                        <a:ea typeface="Verdana" panose="020B0604030504040204" pitchFamily="34" charset="0"/>
                        <a:cs typeface="Verdana" panose="020B0604030504040204" pitchFamily="34" charset="0"/>
                      </a:endParaRPr>
                    </a:p>
                  </a:txBody>
                  <a:tcPr marL="68580" marR="68580" marT="0" marB="0">
                    <a:solidFill>
                      <a:srgbClr val="672146"/>
                    </a:solidFill>
                  </a:tcPr>
                </a:tc>
                <a:tc>
                  <a:txBody>
                    <a:bodyPr/>
                    <a:lstStyle/>
                    <a:p>
                      <a:pPr>
                        <a:spcBef>
                          <a:spcPts val="400"/>
                        </a:spcBef>
                        <a:spcAft>
                          <a:spcPts val="400"/>
                        </a:spcAft>
                      </a:pPr>
                      <a:r>
                        <a:rPr lang="tr-TR" sz="1800" dirty="0">
                          <a:effectLst/>
                          <a:latin typeface="Myriad Pro Cond" panose="020B0706030403020204" pitchFamily="34" charset="0"/>
                        </a:rPr>
                        <a:t>…/.../2024</a:t>
                      </a:r>
                      <a:endParaRPr lang="tr-TR" sz="1800" dirty="0">
                        <a:effectLst/>
                        <a:latin typeface="Myriad Pro Cond" panose="020B0706030403020204" pitchFamily="34" charset="0"/>
                        <a:ea typeface="Verdana" panose="020B0604030504040204" pitchFamily="34" charset="0"/>
                        <a:cs typeface="Verdana" panose="020B0604030504040204" pitchFamily="34" charset="0"/>
                      </a:endParaRPr>
                    </a:p>
                  </a:txBody>
                  <a:tcPr marL="68580" marR="68580" marT="0" marB="0">
                    <a:solidFill>
                      <a:srgbClr val="D1B3C2"/>
                    </a:solidFill>
                  </a:tcPr>
                </a:tc>
                <a:extLst>
                  <a:ext uri="{0D108BD9-81ED-4DB2-BD59-A6C34878D82A}">
                    <a16:rowId xmlns:a16="http://schemas.microsoft.com/office/drawing/2014/main" val="4214778504"/>
                  </a:ext>
                </a:extLst>
              </a:tr>
              <a:tr h="246288">
                <a:tc>
                  <a:txBody>
                    <a:bodyPr/>
                    <a:lstStyle/>
                    <a:p>
                      <a:pPr>
                        <a:spcBef>
                          <a:spcPts val="400"/>
                        </a:spcBef>
                        <a:spcAft>
                          <a:spcPts val="400"/>
                        </a:spcAft>
                      </a:pPr>
                      <a:r>
                        <a:rPr lang="tr-TR" sz="1800" dirty="0">
                          <a:effectLst/>
                          <a:latin typeface="Myriad Pro Cond" panose="020B0706030403020204" pitchFamily="34" charset="0"/>
                        </a:rPr>
                        <a:t>PUKÖ Bitiş Tarihi</a:t>
                      </a:r>
                      <a:endParaRPr lang="tr-TR" sz="1800" dirty="0">
                        <a:effectLst/>
                        <a:latin typeface="Myriad Pro Cond" panose="020B0706030403020204" pitchFamily="34" charset="0"/>
                        <a:ea typeface="Verdana" panose="020B0604030504040204" pitchFamily="34" charset="0"/>
                        <a:cs typeface="Verdana" panose="020B0604030504040204" pitchFamily="34" charset="0"/>
                      </a:endParaRPr>
                    </a:p>
                  </a:txBody>
                  <a:tcPr marL="68580" marR="68580" marT="0" marB="0">
                    <a:solidFill>
                      <a:srgbClr val="672146"/>
                    </a:solidFill>
                  </a:tcPr>
                </a:tc>
                <a:tc>
                  <a:txBody>
                    <a:bodyPr/>
                    <a:lstStyle/>
                    <a:p>
                      <a:pPr>
                        <a:spcBef>
                          <a:spcPts val="400"/>
                        </a:spcBef>
                        <a:spcAft>
                          <a:spcPts val="400"/>
                        </a:spcAft>
                      </a:pPr>
                      <a:r>
                        <a:rPr lang="tr-TR" sz="1800" dirty="0">
                          <a:effectLst/>
                          <a:latin typeface="Myriad Pro Cond" panose="020B0706030403020204" pitchFamily="34" charset="0"/>
                        </a:rPr>
                        <a:t>…/.../2024</a:t>
                      </a:r>
                      <a:endParaRPr lang="tr-TR" sz="1800" dirty="0">
                        <a:effectLst/>
                        <a:latin typeface="Myriad Pro Cond" panose="020B0706030403020204" pitchFamily="34" charset="0"/>
                        <a:ea typeface="Verdana" panose="020B0604030504040204" pitchFamily="34" charset="0"/>
                        <a:cs typeface="Verdana" panose="020B0604030504040204" pitchFamily="34" charset="0"/>
                      </a:endParaRPr>
                    </a:p>
                  </a:txBody>
                  <a:tcPr marL="68580" marR="68580" marT="0" marB="0">
                    <a:solidFill>
                      <a:srgbClr val="EFDBB2"/>
                    </a:solidFill>
                  </a:tcPr>
                </a:tc>
                <a:extLst>
                  <a:ext uri="{0D108BD9-81ED-4DB2-BD59-A6C34878D82A}">
                    <a16:rowId xmlns:a16="http://schemas.microsoft.com/office/drawing/2014/main" val="507671077"/>
                  </a:ext>
                </a:extLst>
              </a:tr>
              <a:tr h="246288">
                <a:tc>
                  <a:txBody>
                    <a:bodyPr/>
                    <a:lstStyle/>
                    <a:p>
                      <a:pPr>
                        <a:spcBef>
                          <a:spcPts val="400"/>
                        </a:spcBef>
                        <a:spcAft>
                          <a:spcPts val="400"/>
                        </a:spcAft>
                      </a:pPr>
                      <a:r>
                        <a:rPr lang="tr-TR" sz="1800" dirty="0">
                          <a:effectLst/>
                          <a:latin typeface="Myriad Pro Cond" panose="020B0706030403020204" pitchFamily="34" charset="0"/>
                        </a:rPr>
                        <a:t>Faaliyete Dahil olan Paydaşlar:</a:t>
                      </a:r>
                      <a:endParaRPr lang="tr-TR" sz="1800" dirty="0">
                        <a:effectLst/>
                        <a:latin typeface="Myriad Pro Cond" panose="020B0706030403020204" pitchFamily="34" charset="0"/>
                        <a:ea typeface="Verdana" panose="020B0604030504040204" pitchFamily="34" charset="0"/>
                        <a:cs typeface="Verdana" panose="020B0604030504040204" pitchFamily="34" charset="0"/>
                      </a:endParaRPr>
                    </a:p>
                  </a:txBody>
                  <a:tcPr marL="68580" marR="68580" marT="0" marB="0">
                    <a:solidFill>
                      <a:srgbClr val="672146"/>
                    </a:solidFill>
                  </a:tcPr>
                </a:tc>
                <a:tc>
                  <a:txBody>
                    <a:bodyPr/>
                    <a:lstStyle/>
                    <a:p>
                      <a:pPr>
                        <a:spcBef>
                          <a:spcPts val="400"/>
                        </a:spcBef>
                        <a:spcAft>
                          <a:spcPts val="400"/>
                        </a:spcAft>
                      </a:pPr>
                      <a:r>
                        <a:rPr lang="tr-TR" sz="1800" dirty="0">
                          <a:effectLst/>
                          <a:latin typeface="Myriad Pro Cond" panose="020B0706030403020204" pitchFamily="34" charset="0"/>
                        </a:rPr>
                        <a:t> </a:t>
                      </a:r>
                      <a:endParaRPr lang="tr-TR" sz="1800" dirty="0">
                        <a:effectLst/>
                        <a:latin typeface="Myriad Pro Cond" panose="020B0706030403020204" pitchFamily="34" charset="0"/>
                        <a:ea typeface="Verdana" panose="020B0604030504040204" pitchFamily="34" charset="0"/>
                        <a:cs typeface="Verdana" panose="020B0604030504040204" pitchFamily="34" charset="0"/>
                      </a:endParaRPr>
                    </a:p>
                  </a:txBody>
                  <a:tcPr marL="68580" marR="68580" marT="0" marB="0">
                    <a:solidFill>
                      <a:srgbClr val="D1B3C2"/>
                    </a:solidFill>
                  </a:tcPr>
                </a:tc>
                <a:extLst>
                  <a:ext uri="{0D108BD9-81ED-4DB2-BD59-A6C34878D82A}">
                    <a16:rowId xmlns:a16="http://schemas.microsoft.com/office/drawing/2014/main" val="1927765523"/>
                  </a:ext>
                </a:extLst>
              </a:tr>
              <a:tr h="629402">
                <a:tc>
                  <a:txBody>
                    <a:bodyPr/>
                    <a:lstStyle/>
                    <a:p>
                      <a:pPr>
                        <a:spcBef>
                          <a:spcPts val="400"/>
                        </a:spcBef>
                        <a:spcAft>
                          <a:spcPts val="400"/>
                        </a:spcAft>
                      </a:pPr>
                      <a:r>
                        <a:rPr lang="tr-TR" sz="1800" dirty="0">
                          <a:effectLst/>
                          <a:latin typeface="Myriad Pro Cond" panose="020B0706030403020204" pitchFamily="34" charset="0"/>
                        </a:rPr>
                        <a:t>Faaliyetin İlişkili Olduğu </a:t>
                      </a:r>
                    </a:p>
                    <a:p>
                      <a:pPr>
                        <a:spcBef>
                          <a:spcPts val="400"/>
                        </a:spcBef>
                        <a:spcAft>
                          <a:spcPts val="400"/>
                        </a:spcAft>
                      </a:pPr>
                      <a:r>
                        <a:rPr lang="tr-TR" sz="1800" dirty="0">
                          <a:effectLst/>
                          <a:latin typeface="Myriad Pro Cond" panose="020B0706030403020204" pitchFamily="34" charset="0"/>
                        </a:rPr>
                        <a:t>YÖKAK Alt Ölçütü(*):</a:t>
                      </a:r>
                      <a:endParaRPr lang="tr-TR" sz="1800" dirty="0">
                        <a:effectLst/>
                        <a:latin typeface="Myriad Pro Cond" panose="020B0706030403020204" pitchFamily="34" charset="0"/>
                        <a:ea typeface="Verdana" panose="020B0604030504040204" pitchFamily="34" charset="0"/>
                        <a:cs typeface="Verdana" panose="020B0604030504040204" pitchFamily="34" charset="0"/>
                      </a:endParaRPr>
                    </a:p>
                  </a:txBody>
                  <a:tcPr marL="68580" marR="68580" marT="0" marB="0">
                    <a:solidFill>
                      <a:srgbClr val="672146"/>
                    </a:solidFill>
                  </a:tcPr>
                </a:tc>
                <a:tc>
                  <a:txBody>
                    <a:bodyPr/>
                    <a:lstStyle/>
                    <a:p>
                      <a:pPr>
                        <a:spcBef>
                          <a:spcPts val="400"/>
                        </a:spcBef>
                        <a:spcAft>
                          <a:spcPts val="400"/>
                        </a:spcAft>
                      </a:pPr>
                      <a:r>
                        <a:rPr lang="tr-TR" sz="1800" dirty="0">
                          <a:effectLst/>
                          <a:latin typeface="Myriad Pro Cond" panose="020B0706030403020204" pitchFamily="34" charset="0"/>
                        </a:rPr>
                        <a:t> B.1.1. Programların tasarımı ve onayı </a:t>
                      </a:r>
                      <a:endParaRPr lang="tr-TR" sz="1800" dirty="0">
                        <a:effectLst/>
                        <a:latin typeface="Myriad Pro Cond" panose="020B0706030403020204" pitchFamily="34" charset="0"/>
                        <a:ea typeface="Verdana" panose="020B0604030504040204" pitchFamily="34" charset="0"/>
                        <a:cs typeface="Verdana" panose="020B0604030504040204" pitchFamily="34" charset="0"/>
                      </a:endParaRPr>
                    </a:p>
                  </a:txBody>
                  <a:tcPr marL="68580" marR="68580" marT="0" marB="0">
                    <a:solidFill>
                      <a:srgbClr val="EFDBB2"/>
                    </a:solidFill>
                  </a:tcPr>
                </a:tc>
                <a:extLst>
                  <a:ext uri="{0D108BD9-81ED-4DB2-BD59-A6C34878D82A}">
                    <a16:rowId xmlns:a16="http://schemas.microsoft.com/office/drawing/2014/main" val="2234894287"/>
                  </a:ext>
                </a:extLst>
              </a:tr>
            </a:tbl>
          </a:graphicData>
        </a:graphic>
      </p:graphicFrame>
      <p:sp>
        <p:nvSpPr>
          <p:cNvPr id="4" name="Slayt Numarası Yer Tutucusu 3">
            <a:extLst>
              <a:ext uri="{FF2B5EF4-FFF2-40B4-BE49-F238E27FC236}">
                <a16:creationId xmlns:a16="http://schemas.microsoft.com/office/drawing/2014/main" id="{5D525298-6E96-4B89-B11F-54B370A0404C}"/>
              </a:ext>
            </a:extLst>
          </p:cNvPr>
          <p:cNvSpPr>
            <a:spLocks noGrp="1"/>
          </p:cNvSpPr>
          <p:nvPr>
            <p:ph type="sldNum" sz="quarter" idx="12"/>
          </p:nvPr>
        </p:nvSpPr>
        <p:spPr/>
        <p:txBody>
          <a:bodyPr/>
          <a:lstStyle/>
          <a:p>
            <a:fld id="{359C950C-434C-4B69-933B-31836432E62B}" type="slidenum">
              <a:rPr lang="tr-TR" smtClean="0"/>
              <a:t>18</a:t>
            </a:fld>
            <a:endParaRPr lang="tr-TR"/>
          </a:p>
        </p:txBody>
      </p:sp>
      <p:sp>
        <p:nvSpPr>
          <p:cNvPr id="6" name="Unvan 1">
            <a:extLst>
              <a:ext uri="{FF2B5EF4-FFF2-40B4-BE49-F238E27FC236}">
                <a16:creationId xmlns:a16="http://schemas.microsoft.com/office/drawing/2014/main" id="{E2022ABC-BD57-4F52-806C-9A7B16F4D3DF}"/>
              </a:ext>
            </a:extLst>
          </p:cNvPr>
          <p:cNvSpPr txBox="1">
            <a:spLocks/>
          </p:cNvSpPr>
          <p:nvPr/>
        </p:nvSpPr>
        <p:spPr>
          <a:xfrm>
            <a:off x="838200" y="808673"/>
            <a:ext cx="10515600" cy="162274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tr-TR" dirty="0">
                <a:latin typeface="Myriad Pro Cond" panose="020B0706030403020204" pitchFamily="34" charset="0"/>
              </a:rPr>
              <a:t>DİĞER BİR PUKÖ DÖNGÜSÜNE GEÇEBİLİRSİNİZ.</a:t>
            </a:r>
          </a:p>
        </p:txBody>
      </p:sp>
    </p:spTree>
    <p:extLst>
      <p:ext uri="{BB962C8B-B14F-4D97-AF65-F5344CB8AC3E}">
        <p14:creationId xmlns:p14="http://schemas.microsoft.com/office/powerpoint/2010/main" val="6477093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EFD59FB-5078-4A27-B267-6541C42D389D}"/>
              </a:ext>
            </a:extLst>
          </p:cNvPr>
          <p:cNvSpPr>
            <a:spLocks noGrp="1"/>
          </p:cNvSpPr>
          <p:nvPr>
            <p:ph type="title"/>
          </p:nvPr>
        </p:nvSpPr>
        <p:spPr>
          <a:xfrm>
            <a:off x="838200" y="46037"/>
            <a:ext cx="10515600" cy="1325563"/>
          </a:xfrm>
        </p:spPr>
        <p:txBody>
          <a:bodyPr/>
          <a:lstStyle/>
          <a:p>
            <a:r>
              <a:rPr lang="tr-TR" dirty="0">
                <a:latin typeface="Myriad Pro Cond" panose="020B0706030403020204" pitchFamily="34" charset="0"/>
              </a:rPr>
              <a:t>DİĞER BİR PUKÖ DÖNGÜSÜ İÇİN ÖRNEK FAALİYETLER</a:t>
            </a:r>
            <a:endParaRPr lang="tr-TR" dirty="0"/>
          </a:p>
        </p:txBody>
      </p:sp>
      <p:sp>
        <p:nvSpPr>
          <p:cNvPr id="3" name="İçerik Yer Tutucusu 2">
            <a:extLst>
              <a:ext uri="{FF2B5EF4-FFF2-40B4-BE49-F238E27FC236}">
                <a16:creationId xmlns:a16="http://schemas.microsoft.com/office/drawing/2014/main" id="{85DD2649-8BAA-433C-8D3A-620F9EEE0B2F}"/>
              </a:ext>
            </a:extLst>
          </p:cNvPr>
          <p:cNvSpPr>
            <a:spLocks noGrp="1"/>
          </p:cNvSpPr>
          <p:nvPr>
            <p:ph idx="1"/>
          </p:nvPr>
        </p:nvSpPr>
        <p:spPr>
          <a:xfrm>
            <a:off x="838200" y="1371600"/>
            <a:ext cx="10515600" cy="4805363"/>
          </a:xfrm>
        </p:spPr>
        <p:txBody>
          <a:bodyPr>
            <a:normAutofit fontScale="85000" lnSpcReduction="20000"/>
          </a:bodyPr>
          <a:lstStyle/>
          <a:p>
            <a:r>
              <a:rPr lang="tr-TR" b="1" u="sng" dirty="0">
                <a:solidFill>
                  <a:srgbClr val="C00000"/>
                </a:solidFill>
              </a:rPr>
              <a:t>ASBÜ Kalite Sunum İçeriği Geliştirme </a:t>
            </a:r>
            <a:r>
              <a:rPr lang="tr-TR" b="1" u="sng" dirty="0" err="1">
                <a:solidFill>
                  <a:srgbClr val="C00000"/>
                </a:solidFill>
              </a:rPr>
              <a:t>Klavuzu</a:t>
            </a:r>
            <a:r>
              <a:rPr lang="tr-TR" dirty="0" err="1"/>
              <a:t>’nda</a:t>
            </a:r>
            <a:r>
              <a:rPr lang="tr-TR" b="1" u="sng" dirty="0">
                <a:solidFill>
                  <a:srgbClr val="C00000"/>
                </a:solidFill>
              </a:rPr>
              <a:t> </a:t>
            </a:r>
            <a:r>
              <a:rPr lang="tr-TR" dirty="0"/>
              <a:t>yer alan diğer başlıklara öncelikle yer veriniz. </a:t>
            </a:r>
          </a:p>
          <a:p>
            <a:r>
              <a:rPr lang="tr-TR" dirty="0"/>
              <a:t>Aşağıdaki başlıklar da diğer örnekler olarak sunulmuştur:</a:t>
            </a:r>
          </a:p>
          <a:p>
            <a:r>
              <a:rPr lang="tr-TR" dirty="0"/>
              <a:t>Öğretim yöntem ve tekniklerinin öğrenci merkezli öğrenme odaklı olacak şekilde güncellenmesi,</a:t>
            </a:r>
          </a:p>
          <a:p>
            <a:r>
              <a:rPr lang="tr-TR" dirty="0"/>
              <a:t>Ölçme-değerlendirme yaklaşım ve olanaklarının öğrenci-öğretim elemanı geri bildirimine dayalı olarak iyileştirilmesi,</a:t>
            </a:r>
          </a:p>
          <a:p>
            <a:r>
              <a:rPr lang="tr-TR" dirty="0"/>
              <a:t>Öğrenme ortam ve kaynaklarının öğrenci-öğrenci, öğrenci-öğretim elemanı, öğrenci-materyal etkileşimini artırmaya yönelik güncellenmesi,</a:t>
            </a:r>
          </a:p>
          <a:p>
            <a:r>
              <a:rPr lang="tr-TR" dirty="0"/>
              <a:t>Öğretim elemanlarının araştırma yetkinliğinin geliştirilmesine yönelik uygulamalar ve bu uygulamaların öğretim elemanları ile birlikte değerlendirilerek iyileştirilmesi,</a:t>
            </a:r>
          </a:p>
          <a:p>
            <a:r>
              <a:rPr lang="tr-TR" dirty="0"/>
              <a:t>Ulusal ve uluslararası düzeyde kurum içi ve kurumlar arası ortak programlar ve ortak araştırma faaliyetlerinin geliştirilmesi</a:t>
            </a:r>
          </a:p>
        </p:txBody>
      </p:sp>
      <p:sp>
        <p:nvSpPr>
          <p:cNvPr id="4" name="Slayt Numarası Yer Tutucusu 3">
            <a:extLst>
              <a:ext uri="{FF2B5EF4-FFF2-40B4-BE49-F238E27FC236}">
                <a16:creationId xmlns:a16="http://schemas.microsoft.com/office/drawing/2014/main" id="{7A7AC46E-B555-47C1-B5A2-FD6E9A2C792A}"/>
              </a:ext>
            </a:extLst>
          </p:cNvPr>
          <p:cNvSpPr>
            <a:spLocks noGrp="1"/>
          </p:cNvSpPr>
          <p:nvPr>
            <p:ph type="sldNum" sz="quarter" idx="12"/>
          </p:nvPr>
        </p:nvSpPr>
        <p:spPr/>
        <p:txBody>
          <a:bodyPr/>
          <a:lstStyle/>
          <a:p>
            <a:fld id="{359C950C-434C-4B69-933B-31836432E62B}" type="slidenum">
              <a:rPr lang="tr-TR" smtClean="0"/>
              <a:t>19</a:t>
            </a:fld>
            <a:endParaRPr lang="tr-TR"/>
          </a:p>
        </p:txBody>
      </p:sp>
    </p:spTree>
    <p:extLst>
      <p:ext uri="{BB962C8B-B14F-4D97-AF65-F5344CB8AC3E}">
        <p14:creationId xmlns:p14="http://schemas.microsoft.com/office/powerpoint/2010/main" val="8921116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Numarası Yer Tutucusu 1">
            <a:extLst>
              <a:ext uri="{FF2B5EF4-FFF2-40B4-BE49-F238E27FC236}">
                <a16:creationId xmlns:a16="http://schemas.microsoft.com/office/drawing/2014/main" id="{20DC9A89-F465-4E93-B99C-66719D2D9614}"/>
              </a:ext>
            </a:extLst>
          </p:cNvPr>
          <p:cNvSpPr>
            <a:spLocks noGrp="1"/>
          </p:cNvSpPr>
          <p:nvPr>
            <p:ph type="sldNum" sz="quarter" idx="12"/>
          </p:nvPr>
        </p:nvSpPr>
        <p:spPr/>
        <p:txBody>
          <a:bodyPr/>
          <a:lstStyle/>
          <a:p>
            <a:fld id="{359C950C-434C-4B69-933B-31836432E62B}" type="slidenum">
              <a:rPr lang="tr-TR" smtClean="0"/>
              <a:t>2</a:t>
            </a:fld>
            <a:endParaRPr lang="tr-TR"/>
          </a:p>
        </p:txBody>
      </p:sp>
      <p:sp>
        <p:nvSpPr>
          <p:cNvPr id="3" name="Unvan 1">
            <a:extLst>
              <a:ext uri="{FF2B5EF4-FFF2-40B4-BE49-F238E27FC236}">
                <a16:creationId xmlns:a16="http://schemas.microsoft.com/office/drawing/2014/main" id="{6B4E0CBB-00DC-44E0-9E96-E6C53408DA72}"/>
              </a:ext>
            </a:extLst>
          </p:cNvPr>
          <p:cNvSpPr txBox="1">
            <a:spLocks/>
          </p:cNvSpPr>
          <p:nvPr/>
        </p:nvSpPr>
        <p:spPr>
          <a:xfrm>
            <a:off x="838200" y="784860"/>
            <a:ext cx="10515600" cy="143303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tr-TR" sz="5400" dirty="0">
                <a:latin typeface="Myriad Pro Cond" panose="020B0706030403020204" pitchFamily="34" charset="0"/>
              </a:rPr>
              <a:t>……………. Fakültesi/Enstitüsü</a:t>
            </a:r>
          </a:p>
          <a:p>
            <a:pPr algn="ctr"/>
            <a:r>
              <a:rPr lang="tr-TR" sz="5400" dirty="0">
                <a:latin typeface="Myriad Pro Cond" panose="020B0706030403020204" pitchFamily="34" charset="0"/>
              </a:rPr>
              <a:t>Kalite Güvencesi</a:t>
            </a:r>
          </a:p>
        </p:txBody>
      </p:sp>
    </p:spTree>
    <p:extLst>
      <p:ext uri="{BB962C8B-B14F-4D97-AF65-F5344CB8AC3E}">
        <p14:creationId xmlns:p14="http://schemas.microsoft.com/office/powerpoint/2010/main" val="42698253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FD45B08-E1EB-B45D-B8F0-0D9E2319054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BB2F96D-5E58-F366-8A5B-5A82B1DD0BFB}"/>
              </a:ext>
            </a:extLst>
          </p:cNvPr>
          <p:cNvSpPr>
            <a:spLocks noGrp="1"/>
          </p:cNvSpPr>
          <p:nvPr>
            <p:ph idx="1"/>
          </p:nvPr>
        </p:nvSpPr>
        <p:spPr/>
        <p:txBody>
          <a:bodyPr/>
          <a:lstStyle/>
          <a:p>
            <a:endParaRPr lang="tr-TR"/>
          </a:p>
        </p:txBody>
      </p:sp>
      <p:sp>
        <p:nvSpPr>
          <p:cNvPr id="4" name="Slayt Numarası Yer Tutucusu 3">
            <a:extLst>
              <a:ext uri="{FF2B5EF4-FFF2-40B4-BE49-F238E27FC236}">
                <a16:creationId xmlns:a16="http://schemas.microsoft.com/office/drawing/2014/main" id="{4F89CEED-EAC8-0484-767F-2C8CEB371FAC}"/>
              </a:ext>
            </a:extLst>
          </p:cNvPr>
          <p:cNvSpPr>
            <a:spLocks noGrp="1"/>
          </p:cNvSpPr>
          <p:nvPr>
            <p:ph type="sldNum" sz="quarter" idx="12"/>
          </p:nvPr>
        </p:nvSpPr>
        <p:spPr/>
        <p:txBody>
          <a:bodyPr/>
          <a:lstStyle/>
          <a:p>
            <a:fld id="{359C950C-434C-4B69-933B-31836432E62B}" type="slidenum">
              <a:rPr lang="tr-TR" smtClean="0"/>
              <a:t>20</a:t>
            </a:fld>
            <a:endParaRPr lang="tr-TR"/>
          </a:p>
        </p:txBody>
      </p:sp>
    </p:spTree>
    <p:extLst>
      <p:ext uri="{BB962C8B-B14F-4D97-AF65-F5344CB8AC3E}">
        <p14:creationId xmlns:p14="http://schemas.microsoft.com/office/powerpoint/2010/main" val="38899843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08AA79E-1DB0-4040-9C3C-C6870086CC34}"/>
              </a:ext>
            </a:extLst>
          </p:cNvPr>
          <p:cNvSpPr>
            <a:spLocks noGrp="1"/>
          </p:cNvSpPr>
          <p:nvPr>
            <p:ph type="title"/>
          </p:nvPr>
        </p:nvSpPr>
        <p:spPr/>
        <p:txBody>
          <a:bodyPr/>
          <a:lstStyle/>
          <a:p>
            <a:r>
              <a:rPr lang="tr-TR" dirty="0">
                <a:latin typeface="Myriad Pro Cond" panose="020B0706030403020204" pitchFamily="34" charset="0"/>
              </a:rPr>
              <a:t>ASBÜ ………. Fakültesi </a:t>
            </a:r>
          </a:p>
        </p:txBody>
      </p:sp>
      <p:sp>
        <p:nvSpPr>
          <p:cNvPr id="3" name="İçerik Yer Tutucusu 2">
            <a:extLst>
              <a:ext uri="{FF2B5EF4-FFF2-40B4-BE49-F238E27FC236}">
                <a16:creationId xmlns:a16="http://schemas.microsoft.com/office/drawing/2014/main" id="{E3B845B9-42F4-4F6A-A394-FDEBDF36F38D}"/>
              </a:ext>
            </a:extLst>
          </p:cNvPr>
          <p:cNvSpPr>
            <a:spLocks noGrp="1"/>
          </p:cNvSpPr>
          <p:nvPr>
            <p:ph idx="1"/>
          </p:nvPr>
        </p:nvSpPr>
        <p:spPr/>
        <p:txBody>
          <a:bodyPr/>
          <a:lstStyle/>
          <a:p>
            <a:r>
              <a:rPr lang="tr-TR" dirty="0">
                <a:latin typeface="Myriad Pro Cond" panose="020B0706030403020204" pitchFamily="34" charset="0"/>
              </a:rPr>
              <a:t>Fakültenin genel durumu,</a:t>
            </a:r>
          </a:p>
          <a:p>
            <a:r>
              <a:rPr lang="tr-TR" dirty="0">
                <a:latin typeface="Myriad Pro Cond" panose="020B0706030403020204" pitchFamily="34" charset="0"/>
              </a:rPr>
              <a:t>Fakülte görselleri,</a:t>
            </a:r>
          </a:p>
          <a:p>
            <a:r>
              <a:rPr lang="tr-TR" dirty="0">
                <a:latin typeface="Myriad Pro Cond" panose="020B0706030403020204" pitchFamily="34" charset="0"/>
              </a:rPr>
              <a:t>İçerisindeki bölüm ve programlar,</a:t>
            </a:r>
          </a:p>
          <a:p>
            <a:r>
              <a:rPr lang="tr-TR" dirty="0">
                <a:latin typeface="Myriad Pro Cond" panose="020B0706030403020204" pitchFamily="34" charset="0"/>
              </a:rPr>
              <a:t>Öğrenci sayısı, </a:t>
            </a:r>
          </a:p>
          <a:p>
            <a:r>
              <a:rPr lang="tr-TR" dirty="0">
                <a:latin typeface="Myriad Pro Cond" panose="020B0706030403020204" pitchFamily="34" charset="0"/>
              </a:rPr>
              <a:t>Akademik personel sayısı,</a:t>
            </a:r>
          </a:p>
          <a:p>
            <a:r>
              <a:rPr lang="tr-TR" dirty="0">
                <a:latin typeface="Myriad Pro Cond" panose="020B0706030403020204" pitchFamily="34" charset="0"/>
              </a:rPr>
              <a:t>*Eğer bir slayt yeterli gelmezse slayt sayısını arttırabilirsiniz.</a:t>
            </a:r>
          </a:p>
        </p:txBody>
      </p:sp>
      <p:sp>
        <p:nvSpPr>
          <p:cNvPr id="4" name="Slayt Numarası Yer Tutucusu 3">
            <a:extLst>
              <a:ext uri="{FF2B5EF4-FFF2-40B4-BE49-F238E27FC236}">
                <a16:creationId xmlns:a16="http://schemas.microsoft.com/office/drawing/2014/main" id="{A2CB1453-8350-439F-B0B9-78332504B8A9}"/>
              </a:ext>
            </a:extLst>
          </p:cNvPr>
          <p:cNvSpPr>
            <a:spLocks noGrp="1"/>
          </p:cNvSpPr>
          <p:nvPr>
            <p:ph type="sldNum" sz="quarter" idx="12"/>
          </p:nvPr>
        </p:nvSpPr>
        <p:spPr/>
        <p:txBody>
          <a:bodyPr/>
          <a:lstStyle/>
          <a:p>
            <a:fld id="{359C950C-434C-4B69-933B-31836432E62B}" type="slidenum">
              <a:rPr lang="tr-TR" smtClean="0"/>
              <a:t>3</a:t>
            </a:fld>
            <a:endParaRPr lang="tr-TR"/>
          </a:p>
        </p:txBody>
      </p:sp>
    </p:spTree>
    <p:extLst>
      <p:ext uri="{BB962C8B-B14F-4D97-AF65-F5344CB8AC3E}">
        <p14:creationId xmlns:p14="http://schemas.microsoft.com/office/powerpoint/2010/main" val="4656191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D09DA30-3759-49FF-BFE6-8688468C2E55}"/>
              </a:ext>
            </a:extLst>
          </p:cNvPr>
          <p:cNvSpPr>
            <a:spLocks noGrp="1"/>
          </p:cNvSpPr>
          <p:nvPr>
            <p:ph type="title"/>
          </p:nvPr>
        </p:nvSpPr>
        <p:spPr/>
        <p:txBody>
          <a:bodyPr/>
          <a:lstStyle/>
          <a:p>
            <a:r>
              <a:rPr lang="tr-TR" dirty="0">
                <a:latin typeface="Myriad Pro Cond" panose="020B0706030403020204" pitchFamily="34" charset="0"/>
              </a:rPr>
              <a:t>ASBÜ ………. Fakültesi Kalite Yönetimi</a:t>
            </a:r>
          </a:p>
        </p:txBody>
      </p:sp>
      <p:sp>
        <p:nvSpPr>
          <p:cNvPr id="3" name="İçerik Yer Tutucusu 2">
            <a:extLst>
              <a:ext uri="{FF2B5EF4-FFF2-40B4-BE49-F238E27FC236}">
                <a16:creationId xmlns:a16="http://schemas.microsoft.com/office/drawing/2014/main" id="{D8D49DF1-7811-4FAA-901A-232C57C95F07}"/>
              </a:ext>
            </a:extLst>
          </p:cNvPr>
          <p:cNvSpPr>
            <a:spLocks noGrp="1"/>
          </p:cNvSpPr>
          <p:nvPr>
            <p:ph idx="1"/>
          </p:nvPr>
        </p:nvSpPr>
        <p:spPr>
          <a:xfrm>
            <a:off x="838200" y="1825625"/>
            <a:ext cx="5257800" cy="4351338"/>
          </a:xfrm>
        </p:spPr>
        <p:txBody>
          <a:bodyPr/>
          <a:lstStyle/>
          <a:p>
            <a:r>
              <a:rPr lang="tr-TR" dirty="0">
                <a:latin typeface="Myriad Pro Cond" panose="020B0706030403020204" pitchFamily="34" charset="0"/>
              </a:rPr>
              <a:t>Fakültenin kalite süreçleri hakkında bilgi veriniz, süreçlerin işleyişini ve hedefleri paylaşınız.</a:t>
            </a:r>
          </a:p>
          <a:p>
            <a:r>
              <a:rPr lang="tr-TR" dirty="0">
                <a:latin typeface="Myriad Pro Cond" panose="020B0706030403020204" pitchFamily="34" charset="0"/>
              </a:rPr>
              <a:t>Sağ tarafa Fakültenizin bir görselini yerleştiriniz.</a:t>
            </a:r>
          </a:p>
          <a:p>
            <a:endParaRPr lang="tr-TR" dirty="0">
              <a:latin typeface="Myriad Pro Cond" panose="020B0706030403020204" pitchFamily="34" charset="0"/>
            </a:endParaRPr>
          </a:p>
          <a:p>
            <a:endParaRPr lang="tr-TR" dirty="0">
              <a:latin typeface="Myriad Pro Cond" panose="020B0706030403020204" pitchFamily="34" charset="0"/>
            </a:endParaRPr>
          </a:p>
        </p:txBody>
      </p:sp>
      <p:sp>
        <p:nvSpPr>
          <p:cNvPr id="4" name="Slayt Numarası Yer Tutucusu 3">
            <a:extLst>
              <a:ext uri="{FF2B5EF4-FFF2-40B4-BE49-F238E27FC236}">
                <a16:creationId xmlns:a16="http://schemas.microsoft.com/office/drawing/2014/main" id="{DA2AFDC5-CF61-451C-B0D8-53B46AECDF0D}"/>
              </a:ext>
            </a:extLst>
          </p:cNvPr>
          <p:cNvSpPr>
            <a:spLocks noGrp="1"/>
          </p:cNvSpPr>
          <p:nvPr>
            <p:ph type="sldNum" sz="quarter" idx="12"/>
          </p:nvPr>
        </p:nvSpPr>
        <p:spPr/>
        <p:txBody>
          <a:bodyPr/>
          <a:lstStyle/>
          <a:p>
            <a:fld id="{359C950C-434C-4B69-933B-31836432E62B}" type="slidenum">
              <a:rPr lang="tr-TR" smtClean="0"/>
              <a:t>4</a:t>
            </a:fld>
            <a:endParaRPr lang="tr-TR"/>
          </a:p>
        </p:txBody>
      </p:sp>
    </p:spTree>
    <p:extLst>
      <p:ext uri="{BB962C8B-B14F-4D97-AF65-F5344CB8AC3E}">
        <p14:creationId xmlns:p14="http://schemas.microsoft.com/office/powerpoint/2010/main" val="3172097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a:extLst>
              <a:ext uri="{FF2B5EF4-FFF2-40B4-BE49-F238E27FC236}">
                <a16:creationId xmlns:a16="http://schemas.microsoft.com/office/drawing/2014/main" id="{CE43E14D-FF4C-4E73-B4A6-FC1967853D2F}"/>
              </a:ext>
            </a:extLst>
          </p:cNvPr>
          <p:cNvSpPr>
            <a:spLocks noGrp="1"/>
          </p:cNvSpPr>
          <p:nvPr>
            <p:ph type="sldNum" sz="quarter" idx="12"/>
          </p:nvPr>
        </p:nvSpPr>
        <p:spPr/>
        <p:txBody>
          <a:bodyPr/>
          <a:lstStyle/>
          <a:p>
            <a:fld id="{359C950C-434C-4B69-933B-31836432E62B}" type="slidenum">
              <a:rPr lang="tr-TR" smtClean="0"/>
              <a:t>5</a:t>
            </a:fld>
            <a:endParaRPr lang="tr-TR"/>
          </a:p>
        </p:txBody>
      </p:sp>
      <p:graphicFrame>
        <p:nvGraphicFramePr>
          <p:cNvPr id="5" name="Tablo 4">
            <a:extLst>
              <a:ext uri="{FF2B5EF4-FFF2-40B4-BE49-F238E27FC236}">
                <a16:creationId xmlns:a16="http://schemas.microsoft.com/office/drawing/2014/main" id="{F19D4923-8B6E-41AF-A254-510C5186B5BE}"/>
              </a:ext>
            </a:extLst>
          </p:cNvPr>
          <p:cNvGraphicFramePr>
            <a:graphicFrameLocks noGrp="1"/>
          </p:cNvGraphicFramePr>
          <p:nvPr>
            <p:extLst>
              <p:ext uri="{D42A27DB-BD31-4B8C-83A1-F6EECF244321}">
                <p14:modId xmlns:p14="http://schemas.microsoft.com/office/powerpoint/2010/main" val="3573072206"/>
              </p:ext>
            </p:extLst>
          </p:nvPr>
        </p:nvGraphicFramePr>
        <p:xfrm>
          <a:off x="2032000" y="1656926"/>
          <a:ext cx="8128000" cy="3708400"/>
        </p:xfrm>
        <a:graphic>
          <a:graphicData uri="http://schemas.openxmlformats.org/drawingml/2006/table">
            <a:tbl>
              <a:tblPr firstRow="1" bandRow="1">
                <a:tableStyleId>{7E9639D4-E3E2-4D34-9284-5A2195B3D0D7}</a:tableStyleId>
              </a:tblPr>
              <a:tblGrid>
                <a:gridCol w="4064000">
                  <a:extLst>
                    <a:ext uri="{9D8B030D-6E8A-4147-A177-3AD203B41FA5}">
                      <a16:colId xmlns:a16="http://schemas.microsoft.com/office/drawing/2014/main" val="753692095"/>
                    </a:ext>
                  </a:extLst>
                </a:gridCol>
                <a:gridCol w="4064000">
                  <a:extLst>
                    <a:ext uri="{9D8B030D-6E8A-4147-A177-3AD203B41FA5}">
                      <a16:colId xmlns:a16="http://schemas.microsoft.com/office/drawing/2014/main" val="231811185"/>
                    </a:ext>
                  </a:extLst>
                </a:gridCol>
              </a:tblGrid>
              <a:tr h="370840">
                <a:tc>
                  <a:txBody>
                    <a:bodyPr/>
                    <a:lstStyle/>
                    <a:p>
                      <a:pPr algn="ctr"/>
                      <a:r>
                        <a:rPr lang="tr-TR" dirty="0"/>
                        <a:t>Adı Soyadı</a:t>
                      </a: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672146"/>
                    </a:solidFill>
                  </a:tcPr>
                </a:tc>
                <a:tc>
                  <a:txBody>
                    <a:bodyPr/>
                    <a:lstStyle/>
                    <a:p>
                      <a:pPr algn="ctr"/>
                      <a:r>
                        <a:rPr lang="tr-TR" dirty="0"/>
                        <a:t>Görevi</a:t>
                      </a: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672146"/>
                    </a:solidFill>
                  </a:tcPr>
                </a:tc>
                <a:extLst>
                  <a:ext uri="{0D108BD9-81ED-4DB2-BD59-A6C34878D82A}">
                    <a16:rowId xmlns:a16="http://schemas.microsoft.com/office/drawing/2014/main" val="2275624836"/>
                  </a:ext>
                </a:extLst>
              </a:tr>
              <a:tr h="370840">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FDBB2"/>
                    </a:solidFill>
                  </a:tcPr>
                </a:tc>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FDBB2"/>
                    </a:solidFill>
                  </a:tcPr>
                </a:tc>
                <a:extLst>
                  <a:ext uri="{0D108BD9-81ED-4DB2-BD59-A6C34878D82A}">
                    <a16:rowId xmlns:a16="http://schemas.microsoft.com/office/drawing/2014/main" val="1545947775"/>
                  </a:ext>
                </a:extLst>
              </a:tr>
              <a:tr h="370840">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1B3C2"/>
                    </a:solidFill>
                  </a:tcPr>
                </a:tc>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1B3C2"/>
                    </a:solidFill>
                  </a:tcPr>
                </a:tc>
                <a:extLst>
                  <a:ext uri="{0D108BD9-81ED-4DB2-BD59-A6C34878D82A}">
                    <a16:rowId xmlns:a16="http://schemas.microsoft.com/office/drawing/2014/main" val="1185604114"/>
                  </a:ext>
                </a:extLst>
              </a:tr>
              <a:tr h="370840">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FDBB2"/>
                    </a:solidFill>
                  </a:tcPr>
                </a:tc>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FDBB2"/>
                    </a:solidFill>
                  </a:tcPr>
                </a:tc>
                <a:extLst>
                  <a:ext uri="{0D108BD9-81ED-4DB2-BD59-A6C34878D82A}">
                    <a16:rowId xmlns:a16="http://schemas.microsoft.com/office/drawing/2014/main" val="176130216"/>
                  </a:ext>
                </a:extLst>
              </a:tr>
              <a:tr h="370840">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1B3C2"/>
                    </a:solidFill>
                  </a:tcPr>
                </a:tc>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1B3C2"/>
                    </a:solidFill>
                  </a:tcPr>
                </a:tc>
                <a:extLst>
                  <a:ext uri="{0D108BD9-81ED-4DB2-BD59-A6C34878D82A}">
                    <a16:rowId xmlns:a16="http://schemas.microsoft.com/office/drawing/2014/main" val="365721967"/>
                  </a:ext>
                </a:extLst>
              </a:tr>
              <a:tr h="370840">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FDBB2"/>
                    </a:solidFill>
                  </a:tcPr>
                </a:tc>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FDBB2"/>
                    </a:solidFill>
                  </a:tcPr>
                </a:tc>
                <a:extLst>
                  <a:ext uri="{0D108BD9-81ED-4DB2-BD59-A6C34878D82A}">
                    <a16:rowId xmlns:a16="http://schemas.microsoft.com/office/drawing/2014/main" val="4043546043"/>
                  </a:ext>
                </a:extLst>
              </a:tr>
              <a:tr h="370840">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1B3C2"/>
                    </a:solidFill>
                  </a:tcPr>
                </a:tc>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1B3C2"/>
                    </a:solidFill>
                  </a:tcPr>
                </a:tc>
                <a:extLst>
                  <a:ext uri="{0D108BD9-81ED-4DB2-BD59-A6C34878D82A}">
                    <a16:rowId xmlns:a16="http://schemas.microsoft.com/office/drawing/2014/main" val="2598445519"/>
                  </a:ext>
                </a:extLst>
              </a:tr>
              <a:tr h="370840">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FDBB2"/>
                    </a:solidFill>
                  </a:tcPr>
                </a:tc>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FDBB2"/>
                    </a:solidFill>
                  </a:tcPr>
                </a:tc>
                <a:extLst>
                  <a:ext uri="{0D108BD9-81ED-4DB2-BD59-A6C34878D82A}">
                    <a16:rowId xmlns:a16="http://schemas.microsoft.com/office/drawing/2014/main" val="1273730283"/>
                  </a:ext>
                </a:extLst>
              </a:tr>
              <a:tr h="370840">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1B3C2"/>
                    </a:solidFill>
                  </a:tcPr>
                </a:tc>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1B3C2"/>
                    </a:solidFill>
                  </a:tcPr>
                </a:tc>
                <a:extLst>
                  <a:ext uri="{0D108BD9-81ED-4DB2-BD59-A6C34878D82A}">
                    <a16:rowId xmlns:a16="http://schemas.microsoft.com/office/drawing/2014/main" val="1693612829"/>
                  </a:ext>
                </a:extLst>
              </a:tr>
              <a:tr h="370840">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FDBB2"/>
                    </a:solidFill>
                  </a:tcPr>
                </a:tc>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FDBB2"/>
                    </a:solidFill>
                  </a:tcPr>
                </a:tc>
                <a:extLst>
                  <a:ext uri="{0D108BD9-81ED-4DB2-BD59-A6C34878D82A}">
                    <a16:rowId xmlns:a16="http://schemas.microsoft.com/office/drawing/2014/main" val="3761799813"/>
                  </a:ext>
                </a:extLst>
              </a:tr>
            </a:tbl>
          </a:graphicData>
        </a:graphic>
      </p:graphicFrame>
      <p:sp>
        <p:nvSpPr>
          <p:cNvPr id="6" name="Unvan 1">
            <a:extLst>
              <a:ext uri="{FF2B5EF4-FFF2-40B4-BE49-F238E27FC236}">
                <a16:creationId xmlns:a16="http://schemas.microsoft.com/office/drawing/2014/main" id="{47AD7196-5226-4060-8047-372728AA6D6B}"/>
              </a:ext>
            </a:extLst>
          </p:cNvPr>
          <p:cNvSpPr txBox="1">
            <a:spLocks/>
          </p:cNvSpPr>
          <p:nvPr/>
        </p:nvSpPr>
        <p:spPr>
          <a:xfrm>
            <a:off x="838200" y="784860"/>
            <a:ext cx="10515600" cy="143303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tr-TR" sz="5400" dirty="0">
                <a:latin typeface="Myriad Pro Cond" panose="020B0706030403020204" pitchFamily="34" charset="0"/>
              </a:rPr>
              <a:t>Birim Kalite Ekibimiz</a:t>
            </a:r>
          </a:p>
        </p:txBody>
      </p:sp>
    </p:spTree>
    <p:extLst>
      <p:ext uri="{BB962C8B-B14F-4D97-AF65-F5344CB8AC3E}">
        <p14:creationId xmlns:p14="http://schemas.microsoft.com/office/powerpoint/2010/main" val="6100625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a:extLst>
              <a:ext uri="{FF2B5EF4-FFF2-40B4-BE49-F238E27FC236}">
                <a16:creationId xmlns:a16="http://schemas.microsoft.com/office/drawing/2014/main" id="{3712A7AA-21D6-48F4-996A-9FB4EDBD6979}"/>
              </a:ext>
            </a:extLst>
          </p:cNvPr>
          <p:cNvSpPr>
            <a:spLocks noGrp="1"/>
          </p:cNvSpPr>
          <p:nvPr>
            <p:ph type="sldNum" sz="quarter" idx="12"/>
          </p:nvPr>
        </p:nvSpPr>
        <p:spPr/>
        <p:txBody>
          <a:bodyPr/>
          <a:lstStyle/>
          <a:p>
            <a:fld id="{359C950C-434C-4B69-933B-31836432E62B}" type="slidenum">
              <a:rPr lang="tr-TR" smtClean="0"/>
              <a:t>6</a:t>
            </a:fld>
            <a:endParaRPr lang="tr-TR"/>
          </a:p>
        </p:txBody>
      </p:sp>
      <p:sp>
        <p:nvSpPr>
          <p:cNvPr id="6" name="Slayt Numarası Yer Tutucusu 3">
            <a:extLst>
              <a:ext uri="{FF2B5EF4-FFF2-40B4-BE49-F238E27FC236}">
                <a16:creationId xmlns:a16="http://schemas.microsoft.com/office/drawing/2014/main" id="{BA0FF22C-CE20-4968-89FC-6417BF2AB36C}"/>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359C950C-434C-4B69-933B-31836432E62B}" type="slidenum">
              <a:rPr lang="tr-TR" smtClean="0"/>
              <a:pPr/>
              <a:t>6</a:t>
            </a:fld>
            <a:endParaRPr lang="tr-TR"/>
          </a:p>
        </p:txBody>
      </p:sp>
      <p:sp>
        <p:nvSpPr>
          <p:cNvPr id="8" name="Unvan 1">
            <a:extLst>
              <a:ext uri="{FF2B5EF4-FFF2-40B4-BE49-F238E27FC236}">
                <a16:creationId xmlns:a16="http://schemas.microsoft.com/office/drawing/2014/main" id="{1DACE1CE-5061-4288-ACCD-2A8A94061813}"/>
              </a:ext>
            </a:extLst>
          </p:cNvPr>
          <p:cNvSpPr txBox="1">
            <a:spLocks/>
          </p:cNvSpPr>
          <p:nvPr/>
        </p:nvSpPr>
        <p:spPr>
          <a:xfrm>
            <a:off x="838200" y="784860"/>
            <a:ext cx="10515600" cy="143303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tr-TR" sz="5400" dirty="0">
                <a:latin typeface="Myriad Pro Cond" panose="020B0706030403020204" pitchFamily="34" charset="0"/>
              </a:rPr>
              <a:t>Bölüm Öğrenci Temsilcilerimiz</a:t>
            </a:r>
          </a:p>
        </p:txBody>
      </p:sp>
      <p:graphicFrame>
        <p:nvGraphicFramePr>
          <p:cNvPr id="9" name="Tablo 8">
            <a:extLst>
              <a:ext uri="{FF2B5EF4-FFF2-40B4-BE49-F238E27FC236}">
                <a16:creationId xmlns:a16="http://schemas.microsoft.com/office/drawing/2014/main" id="{89AF02C9-F5CC-4686-823B-4E39925881B7}"/>
              </a:ext>
            </a:extLst>
          </p:cNvPr>
          <p:cNvGraphicFramePr>
            <a:graphicFrameLocks noGrp="1"/>
          </p:cNvGraphicFramePr>
          <p:nvPr>
            <p:extLst>
              <p:ext uri="{D42A27DB-BD31-4B8C-83A1-F6EECF244321}">
                <p14:modId xmlns:p14="http://schemas.microsoft.com/office/powerpoint/2010/main" val="3727749091"/>
              </p:ext>
            </p:extLst>
          </p:nvPr>
        </p:nvGraphicFramePr>
        <p:xfrm>
          <a:off x="2032000" y="1656926"/>
          <a:ext cx="8128000" cy="3708400"/>
        </p:xfrm>
        <a:graphic>
          <a:graphicData uri="http://schemas.openxmlformats.org/drawingml/2006/table">
            <a:tbl>
              <a:tblPr firstRow="1" bandRow="1">
                <a:tableStyleId>{7E9639D4-E3E2-4D34-9284-5A2195B3D0D7}</a:tableStyleId>
              </a:tblPr>
              <a:tblGrid>
                <a:gridCol w="4064000">
                  <a:extLst>
                    <a:ext uri="{9D8B030D-6E8A-4147-A177-3AD203B41FA5}">
                      <a16:colId xmlns:a16="http://schemas.microsoft.com/office/drawing/2014/main" val="753692095"/>
                    </a:ext>
                  </a:extLst>
                </a:gridCol>
                <a:gridCol w="4064000">
                  <a:extLst>
                    <a:ext uri="{9D8B030D-6E8A-4147-A177-3AD203B41FA5}">
                      <a16:colId xmlns:a16="http://schemas.microsoft.com/office/drawing/2014/main" val="231811185"/>
                    </a:ext>
                  </a:extLst>
                </a:gridCol>
              </a:tblGrid>
              <a:tr h="370840">
                <a:tc>
                  <a:txBody>
                    <a:bodyPr/>
                    <a:lstStyle/>
                    <a:p>
                      <a:pPr algn="ctr"/>
                      <a:r>
                        <a:rPr lang="tr-TR" dirty="0"/>
                        <a:t>Adı Soyadı</a:t>
                      </a: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672146"/>
                    </a:solidFill>
                  </a:tcPr>
                </a:tc>
                <a:tc>
                  <a:txBody>
                    <a:bodyPr/>
                    <a:lstStyle/>
                    <a:p>
                      <a:pPr algn="ctr"/>
                      <a:r>
                        <a:rPr lang="tr-TR" dirty="0"/>
                        <a:t>Görevi</a:t>
                      </a: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672146"/>
                    </a:solidFill>
                  </a:tcPr>
                </a:tc>
                <a:extLst>
                  <a:ext uri="{0D108BD9-81ED-4DB2-BD59-A6C34878D82A}">
                    <a16:rowId xmlns:a16="http://schemas.microsoft.com/office/drawing/2014/main" val="2275624836"/>
                  </a:ext>
                </a:extLst>
              </a:tr>
              <a:tr h="370840">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FDBB2"/>
                    </a:solidFill>
                  </a:tcPr>
                </a:tc>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FDBB2"/>
                    </a:solidFill>
                  </a:tcPr>
                </a:tc>
                <a:extLst>
                  <a:ext uri="{0D108BD9-81ED-4DB2-BD59-A6C34878D82A}">
                    <a16:rowId xmlns:a16="http://schemas.microsoft.com/office/drawing/2014/main" val="1545947775"/>
                  </a:ext>
                </a:extLst>
              </a:tr>
              <a:tr h="370840">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1B3C2"/>
                    </a:solidFill>
                  </a:tcPr>
                </a:tc>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1B3C2"/>
                    </a:solidFill>
                  </a:tcPr>
                </a:tc>
                <a:extLst>
                  <a:ext uri="{0D108BD9-81ED-4DB2-BD59-A6C34878D82A}">
                    <a16:rowId xmlns:a16="http://schemas.microsoft.com/office/drawing/2014/main" val="1185604114"/>
                  </a:ext>
                </a:extLst>
              </a:tr>
              <a:tr h="370840">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FDBB2"/>
                    </a:solidFill>
                  </a:tcPr>
                </a:tc>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FDBB2"/>
                    </a:solidFill>
                  </a:tcPr>
                </a:tc>
                <a:extLst>
                  <a:ext uri="{0D108BD9-81ED-4DB2-BD59-A6C34878D82A}">
                    <a16:rowId xmlns:a16="http://schemas.microsoft.com/office/drawing/2014/main" val="176130216"/>
                  </a:ext>
                </a:extLst>
              </a:tr>
              <a:tr h="370840">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1B3C2"/>
                    </a:solidFill>
                  </a:tcPr>
                </a:tc>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1B3C2"/>
                    </a:solidFill>
                  </a:tcPr>
                </a:tc>
                <a:extLst>
                  <a:ext uri="{0D108BD9-81ED-4DB2-BD59-A6C34878D82A}">
                    <a16:rowId xmlns:a16="http://schemas.microsoft.com/office/drawing/2014/main" val="365721967"/>
                  </a:ext>
                </a:extLst>
              </a:tr>
              <a:tr h="370840">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FDBB2"/>
                    </a:solidFill>
                  </a:tcPr>
                </a:tc>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FDBB2"/>
                    </a:solidFill>
                  </a:tcPr>
                </a:tc>
                <a:extLst>
                  <a:ext uri="{0D108BD9-81ED-4DB2-BD59-A6C34878D82A}">
                    <a16:rowId xmlns:a16="http://schemas.microsoft.com/office/drawing/2014/main" val="4043546043"/>
                  </a:ext>
                </a:extLst>
              </a:tr>
              <a:tr h="370840">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1B3C2"/>
                    </a:solidFill>
                  </a:tcPr>
                </a:tc>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1B3C2"/>
                    </a:solidFill>
                  </a:tcPr>
                </a:tc>
                <a:extLst>
                  <a:ext uri="{0D108BD9-81ED-4DB2-BD59-A6C34878D82A}">
                    <a16:rowId xmlns:a16="http://schemas.microsoft.com/office/drawing/2014/main" val="2598445519"/>
                  </a:ext>
                </a:extLst>
              </a:tr>
              <a:tr h="370840">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FDBB2"/>
                    </a:solidFill>
                  </a:tcPr>
                </a:tc>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FDBB2"/>
                    </a:solidFill>
                  </a:tcPr>
                </a:tc>
                <a:extLst>
                  <a:ext uri="{0D108BD9-81ED-4DB2-BD59-A6C34878D82A}">
                    <a16:rowId xmlns:a16="http://schemas.microsoft.com/office/drawing/2014/main" val="1273730283"/>
                  </a:ext>
                </a:extLst>
              </a:tr>
              <a:tr h="370840">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1B3C2"/>
                    </a:solidFill>
                  </a:tcPr>
                </a:tc>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1B3C2"/>
                    </a:solidFill>
                  </a:tcPr>
                </a:tc>
                <a:extLst>
                  <a:ext uri="{0D108BD9-81ED-4DB2-BD59-A6C34878D82A}">
                    <a16:rowId xmlns:a16="http://schemas.microsoft.com/office/drawing/2014/main" val="1693612829"/>
                  </a:ext>
                </a:extLst>
              </a:tr>
              <a:tr h="370840">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FDBB2"/>
                    </a:solidFill>
                  </a:tcPr>
                </a:tc>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FDBB2"/>
                    </a:solidFill>
                  </a:tcPr>
                </a:tc>
                <a:extLst>
                  <a:ext uri="{0D108BD9-81ED-4DB2-BD59-A6C34878D82A}">
                    <a16:rowId xmlns:a16="http://schemas.microsoft.com/office/drawing/2014/main" val="3761799813"/>
                  </a:ext>
                </a:extLst>
              </a:tr>
            </a:tbl>
          </a:graphicData>
        </a:graphic>
      </p:graphicFrame>
    </p:spTree>
    <p:extLst>
      <p:ext uri="{BB962C8B-B14F-4D97-AF65-F5344CB8AC3E}">
        <p14:creationId xmlns:p14="http://schemas.microsoft.com/office/powerpoint/2010/main" val="23408031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a:extLst>
              <a:ext uri="{FF2B5EF4-FFF2-40B4-BE49-F238E27FC236}">
                <a16:creationId xmlns:a16="http://schemas.microsoft.com/office/drawing/2014/main" id="{3712A7AA-21D6-48F4-996A-9FB4EDBD6979}"/>
              </a:ext>
            </a:extLst>
          </p:cNvPr>
          <p:cNvSpPr>
            <a:spLocks noGrp="1"/>
          </p:cNvSpPr>
          <p:nvPr>
            <p:ph type="sldNum" sz="quarter" idx="12"/>
          </p:nvPr>
        </p:nvSpPr>
        <p:spPr/>
        <p:txBody>
          <a:bodyPr/>
          <a:lstStyle/>
          <a:p>
            <a:fld id="{359C950C-434C-4B69-933B-31836432E62B}" type="slidenum">
              <a:rPr lang="tr-TR" smtClean="0"/>
              <a:t>7</a:t>
            </a:fld>
            <a:endParaRPr lang="tr-TR"/>
          </a:p>
        </p:txBody>
      </p:sp>
      <p:sp>
        <p:nvSpPr>
          <p:cNvPr id="6" name="Slayt Numarası Yer Tutucusu 3">
            <a:extLst>
              <a:ext uri="{FF2B5EF4-FFF2-40B4-BE49-F238E27FC236}">
                <a16:creationId xmlns:a16="http://schemas.microsoft.com/office/drawing/2014/main" id="{BA0FF22C-CE20-4968-89FC-6417BF2AB36C}"/>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359C950C-434C-4B69-933B-31836432E62B}" type="slidenum">
              <a:rPr lang="tr-TR" smtClean="0"/>
              <a:pPr/>
              <a:t>7</a:t>
            </a:fld>
            <a:endParaRPr lang="tr-TR"/>
          </a:p>
        </p:txBody>
      </p:sp>
      <p:sp>
        <p:nvSpPr>
          <p:cNvPr id="8" name="Unvan 1">
            <a:extLst>
              <a:ext uri="{FF2B5EF4-FFF2-40B4-BE49-F238E27FC236}">
                <a16:creationId xmlns:a16="http://schemas.microsoft.com/office/drawing/2014/main" id="{1DACE1CE-5061-4288-ACCD-2A8A94061813}"/>
              </a:ext>
            </a:extLst>
          </p:cNvPr>
          <p:cNvSpPr txBox="1">
            <a:spLocks/>
          </p:cNvSpPr>
          <p:nvPr/>
        </p:nvSpPr>
        <p:spPr>
          <a:xfrm>
            <a:off x="824346" y="136525"/>
            <a:ext cx="10515600" cy="143303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tr-TR" sz="5400" dirty="0">
                <a:latin typeface="Myriad Pro Cond" panose="020B0706030403020204" pitchFamily="34" charset="0"/>
              </a:rPr>
              <a:t>Bölüm/Birim Paydaş Danışma Kurulumuz</a:t>
            </a:r>
          </a:p>
        </p:txBody>
      </p:sp>
      <p:graphicFrame>
        <p:nvGraphicFramePr>
          <p:cNvPr id="9" name="Tablo 8">
            <a:extLst>
              <a:ext uri="{FF2B5EF4-FFF2-40B4-BE49-F238E27FC236}">
                <a16:creationId xmlns:a16="http://schemas.microsoft.com/office/drawing/2014/main" id="{89AF02C9-F5CC-4686-823B-4E39925881B7}"/>
              </a:ext>
            </a:extLst>
          </p:cNvPr>
          <p:cNvGraphicFramePr>
            <a:graphicFrameLocks noGrp="1"/>
          </p:cNvGraphicFramePr>
          <p:nvPr>
            <p:extLst>
              <p:ext uri="{D42A27DB-BD31-4B8C-83A1-F6EECF244321}">
                <p14:modId xmlns:p14="http://schemas.microsoft.com/office/powerpoint/2010/main" val="2830372412"/>
              </p:ext>
            </p:extLst>
          </p:nvPr>
        </p:nvGraphicFramePr>
        <p:xfrm>
          <a:off x="2032000" y="1707725"/>
          <a:ext cx="8100292" cy="3657600"/>
        </p:xfrm>
        <a:graphic>
          <a:graphicData uri="http://schemas.openxmlformats.org/drawingml/2006/table">
            <a:tbl>
              <a:tblPr firstRow="1" bandRow="1">
                <a:tableStyleId>{7E9639D4-E3E2-4D34-9284-5A2195B3D0D7}</a:tableStyleId>
              </a:tblPr>
              <a:tblGrid>
                <a:gridCol w="4050146">
                  <a:extLst>
                    <a:ext uri="{9D8B030D-6E8A-4147-A177-3AD203B41FA5}">
                      <a16:colId xmlns:a16="http://schemas.microsoft.com/office/drawing/2014/main" val="753692095"/>
                    </a:ext>
                  </a:extLst>
                </a:gridCol>
                <a:gridCol w="4050146">
                  <a:extLst>
                    <a:ext uri="{9D8B030D-6E8A-4147-A177-3AD203B41FA5}">
                      <a16:colId xmlns:a16="http://schemas.microsoft.com/office/drawing/2014/main" val="231811185"/>
                    </a:ext>
                  </a:extLst>
                </a:gridCol>
              </a:tblGrid>
              <a:tr h="304700">
                <a:tc>
                  <a:txBody>
                    <a:bodyPr/>
                    <a:lstStyle/>
                    <a:p>
                      <a:pPr algn="ctr"/>
                      <a:r>
                        <a:rPr lang="tr-TR" dirty="0"/>
                        <a:t>Adı Soyadı</a:t>
                      </a: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672146"/>
                    </a:solidFill>
                  </a:tcPr>
                </a:tc>
                <a:tc>
                  <a:txBody>
                    <a:bodyPr/>
                    <a:lstStyle/>
                    <a:p>
                      <a:pPr algn="ctr"/>
                      <a:r>
                        <a:rPr lang="tr-TR" dirty="0"/>
                        <a:t>Görevi</a:t>
                      </a: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672146"/>
                    </a:solidFill>
                  </a:tcPr>
                </a:tc>
                <a:extLst>
                  <a:ext uri="{0D108BD9-81ED-4DB2-BD59-A6C34878D82A}">
                    <a16:rowId xmlns:a16="http://schemas.microsoft.com/office/drawing/2014/main" val="2275624836"/>
                  </a:ext>
                </a:extLst>
              </a:tr>
              <a:tr h="304700">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FDBB2"/>
                    </a:solidFill>
                  </a:tcPr>
                </a:tc>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FDBB2"/>
                    </a:solidFill>
                  </a:tcPr>
                </a:tc>
                <a:extLst>
                  <a:ext uri="{0D108BD9-81ED-4DB2-BD59-A6C34878D82A}">
                    <a16:rowId xmlns:a16="http://schemas.microsoft.com/office/drawing/2014/main" val="1545947775"/>
                  </a:ext>
                </a:extLst>
              </a:tr>
              <a:tr h="304700">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1B3C2"/>
                    </a:solidFill>
                  </a:tcPr>
                </a:tc>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1B3C2"/>
                    </a:solidFill>
                  </a:tcPr>
                </a:tc>
                <a:extLst>
                  <a:ext uri="{0D108BD9-81ED-4DB2-BD59-A6C34878D82A}">
                    <a16:rowId xmlns:a16="http://schemas.microsoft.com/office/drawing/2014/main" val="1185604114"/>
                  </a:ext>
                </a:extLst>
              </a:tr>
              <a:tr h="304700">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FDBB2"/>
                    </a:solidFill>
                  </a:tcPr>
                </a:tc>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FDBB2"/>
                    </a:solidFill>
                  </a:tcPr>
                </a:tc>
                <a:extLst>
                  <a:ext uri="{0D108BD9-81ED-4DB2-BD59-A6C34878D82A}">
                    <a16:rowId xmlns:a16="http://schemas.microsoft.com/office/drawing/2014/main" val="176130216"/>
                  </a:ext>
                </a:extLst>
              </a:tr>
              <a:tr h="304700">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1B3C2"/>
                    </a:solidFill>
                  </a:tcPr>
                </a:tc>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1B3C2"/>
                    </a:solidFill>
                  </a:tcPr>
                </a:tc>
                <a:extLst>
                  <a:ext uri="{0D108BD9-81ED-4DB2-BD59-A6C34878D82A}">
                    <a16:rowId xmlns:a16="http://schemas.microsoft.com/office/drawing/2014/main" val="365721967"/>
                  </a:ext>
                </a:extLst>
              </a:tr>
              <a:tr h="304700">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FDBB2"/>
                    </a:solidFill>
                  </a:tcPr>
                </a:tc>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FDBB2"/>
                    </a:solidFill>
                  </a:tcPr>
                </a:tc>
                <a:extLst>
                  <a:ext uri="{0D108BD9-81ED-4DB2-BD59-A6C34878D82A}">
                    <a16:rowId xmlns:a16="http://schemas.microsoft.com/office/drawing/2014/main" val="4043546043"/>
                  </a:ext>
                </a:extLst>
              </a:tr>
              <a:tr h="304700">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1B3C2"/>
                    </a:solidFill>
                  </a:tcPr>
                </a:tc>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1B3C2"/>
                    </a:solidFill>
                  </a:tcPr>
                </a:tc>
                <a:extLst>
                  <a:ext uri="{0D108BD9-81ED-4DB2-BD59-A6C34878D82A}">
                    <a16:rowId xmlns:a16="http://schemas.microsoft.com/office/drawing/2014/main" val="2598445519"/>
                  </a:ext>
                </a:extLst>
              </a:tr>
              <a:tr h="304700">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FDBB2"/>
                    </a:solidFill>
                  </a:tcPr>
                </a:tc>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FDBB2"/>
                    </a:solidFill>
                  </a:tcPr>
                </a:tc>
                <a:extLst>
                  <a:ext uri="{0D108BD9-81ED-4DB2-BD59-A6C34878D82A}">
                    <a16:rowId xmlns:a16="http://schemas.microsoft.com/office/drawing/2014/main" val="1273730283"/>
                  </a:ext>
                </a:extLst>
              </a:tr>
              <a:tr h="304700">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1B3C2"/>
                    </a:solidFill>
                  </a:tcPr>
                </a:tc>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1B3C2"/>
                    </a:solidFill>
                  </a:tcPr>
                </a:tc>
                <a:extLst>
                  <a:ext uri="{0D108BD9-81ED-4DB2-BD59-A6C34878D82A}">
                    <a16:rowId xmlns:a16="http://schemas.microsoft.com/office/drawing/2014/main" val="1693612829"/>
                  </a:ext>
                </a:extLst>
              </a:tr>
              <a:tr h="304700">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FDBB2"/>
                    </a:solidFill>
                  </a:tcPr>
                </a:tc>
                <a:tc>
                  <a:txBody>
                    <a:bodyPr/>
                    <a:lstStyle/>
                    <a:p>
                      <a:pPr algn="ctr"/>
                      <a:endParaRPr lang="tr-TR" dirty="0">
                        <a:latin typeface="Myriad Pro Cond" panose="020B0706030403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FDBB2"/>
                    </a:solidFill>
                  </a:tcPr>
                </a:tc>
                <a:extLst>
                  <a:ext uri="{0D108BD9-81ED-4DB2-BD59-A6C34878D82A}">
                    <a16:rowId xmlns:a16="http://schemas.microsoft.com/office/drawing/2014/main" val="3761799813"/>
                  </a:ext>
                </a:extLst>
              </a:tr>
            </a:tbl>
          </a:graphicData>
        </a:graphic>
      </p:graphicFrame>
    </p:spTree>
    <p:extLst>
      <p:ext uri="{BB962C8B-B14F-4D97-AF65-F5344CB8AC3E}">
        <p14:creationId xmlns:p14="http://schemas.microsoft.com/office/powerpoint/2010/main" val="33804334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a:extLst>
              <a:ext uri="{FF2B5EF4-FFF2-40B4-BE49-F238E27FC236}">
                <a16:creationId xmlns:a16="http://schemas.microsoft.com/office/drawing/2014/main" id="{95009353-A1D4-4203-A23E-5A20E6C2DB28}"/>
              </a:ext>
            </a:extLst>
          </p:cNvPr>
          <p:cNvSpPr>
            <a:spLocks noGrp="1"/>
          </p:cNvSpPr>
          <p:nvPr>
            <p:ph type="sldNum" sz="quarter" idx="12"/>
          </p:nvPr>
        </p:nvSpPr>
        <p:spPr/>
        <p:txBody>
          <a:bodyPr/>
          <a:lstStyle/>
          <a:p>
            <a:fld id="{359C950C-434C-4B69-933B-31836432E62B}" type="slidenum">
              <a:rPr lang="tr-TR" smtClean="0"/>
              <a:t>8</a:t>
            </a:fld>
            <a:endParaRPr lang="tr-TR"/>
          </a:p>
        </p:txBody>
      </p:sp>
      <p:sp>
        <p:nvSpPr>
          <p:cNvPr id="5" name="Unvan 1">
            <a:extLst>
              <a:ext uri="{FF2B5EF4-FFF2-40B4-BE49-F238E27FC236}">
                <a16:creationId xmlns:a16="http://schemas.microsoft.com/office/drawing/2014/main" id="{219B0768-2B1D-4DBE-A9D2-50E66749215F}"/>
              </a:ext>
            </a:extLst>
          </p:cNvPr>
          <p:cNvSpPr txBox="1">
            <a:spLocks/>
          </p:cNvSpPr>
          <p:nvPr/>
        </p:nvSpPr>
        <p:spPr>
          <a:xfrm>
            <a:off x="838200" y="784860"/>
            <a:ext cx="10515600" cy="143303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tr-TR" sz="5400" dirty="0">
                <a:latin typeface="Myriad Pro Cond" panose="020B0706030403020204" pitchFamily="34" charset="0"/>
              </a:rPr>
              <a:t>Kalite Kapsamında Gerçekleştirilen Faaliyetler</a:t>
            </a:r>
          </a:p>
        </p:txBody>
      </p:sp>
      <p:sp>
        <p:nvSpPr>
          <p:cNvPr id="6" name="İçerik Yer Tutucusu 2">
            <a:extLst>
              <a:ext uri="{FF2B5EF4-FFF2-40B4-BE49-F238E27FC236}">
                <a16:creationId xmlns:a16="http://schemas.microsoft.com/office/drawing/2014/main" id="{1061DDCC-3FD8-4188-8471-F4E806690E3B}"/>
              </a:ext>
            </a:extLst>
          </p:cNvPr>
          <p:cNvSpPr>
            <a:spLocks noGrp="1"/>
          </p:cNvSpPr>
          <p:nvPr>
            <p:ph idx="1"/>
          </p:nvPr>
        </p:nvSpPr>
        <p:spPr>
          <a:xfrm>
            <a:off x="838200" y="2385059"/>
            <a:ext cx="10111740" cy="3791903"/>
          </a:xfrm>
        </p:spPr>
        <p:txBody>
          <a:bodyPr/>
          <a:lstStyle/>
          <a:p>
            <a:r>
              <a:rPr lang="tr-TR" dirty="0">
                <a:latin typeface="Myriad Pro Cond" panose="020B0706030403020204" pitchFamily="34" charset="0"/>
              </a:rPr>
              <a:t>Sunumun devamında paylaşacağınız faaliyetlerin genel bir listesini veriniz. </a:t>
            </a:r>
          </a:p>
          <a:p>
            <a:pPr marL="0" indent="0">
              <a:buNone/>
            </a:pPr>
            <a:r>
              <a:rPr lang="tr-TR" dirty="0">
                <a:latin typeface="Myriad Pro Cond" panose="020B0706030403020204" pitchFamily="34" charset="0"/>
              </a:rPr>
              <a:t>1) </a:t>
            </a:r>
          </a:p>
          <a:p>
            <a:pPr marL="0" indent="0">
              <a:buNone/>
            </a:pPr>
            <a:r>
              <a:rPr lang="tr-TR" dirty="0">
                <a:latin typeface="Myriad Pro Cond" panose="020B0706030403020204" pitchFamily="34" charset="0"/>
              </a:rPr>
              <a:t>2) </a:t>
            </a:r>
          </a:p>
          <a:p>
            <a:pPr marL="0" indent="0">
              <a:buNone/>
            </a:pPr>
            <a:r>
              <a:rPr lang="tr-TR" dirty="0">
                <a:latin typeface="Myriad Pro Cond" panose="020B0706030403020204" pitchFamily="34" charset="0"/>
              </a:rPr>
              <a:t>3)</a:t>
            </a:r>
          </a:p>
          <a:p>
            <a:pPr marL="0" indent="0">
              <a:buNone/>
            </a:pPr>
            <a:r>
              <a:rPr lang="tr-TR" dirty="0">
                <a:latin typeface="Myriad Pro Cond" panose="020B0706030403020204" pitchFamily="34" charset="0"/>
              </a:rPr>
              <a:t>4) </a:t>
            </a:r>
          </a:p>
          <a:p>
            <a:pPr marL="0" indent="0">
              <a:buNone/>
            </a:pPr>
            <a:r>
              <a:rPr lang="tr-TR" dirty="0">
                <a:latin typeface="Myriad Pro Cond" panose="020B0706030403020204" pitchFamily="34" charset="0"/>
              </a:rPr>
              <a:t>5) </a:t>
            </a:r>
          </a:p>
          <a:p>
            <a:pPr marL="0" indent="0">
              <a:buNone/>
            </a:pPr>
            <a:r>
              <a:rPr lang="tr-TR" dirty="0">
                <a:latin typeface="Myriad Pro Cond" panose="020B0706030403020204" pitchFamily="34" charset="0"/>
              </a:rPr>
              <a:t>6) </a:t>
            </a:r>
          </a:p>
          <a:p>
            <a:endParaRPr lang="tr-TR" dirty="0">
              <a:latin typeface="Myriad Pro Cond" panose="020B0706030403020204" pitchFamily="34" charset="0"/>
            </a:endParaRPr>
          </a:p>
          <a:p>
            <a:endParaRPr lang="tr-TR" dirty="0">
              <a:latin typeface="Myriad Pro Cond" panose="020B0706030403020204" pitchFamily="34" charset="0"/>
            </a:endParaRPr>
          </a:p>
        </p:txBody>
      </p:sp>
    </p:spTree>
    <p:extLst>
      <p:ext uri="{BB962C8B-B14F-4D97-AF65-F5344CB8AC3E}">
        <p14:creationId xmlns:p14="http://schemas.microsoft.com/office/powerpoint/2010/main" val="40053624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a:extLst>
              <a:ext uri="{FF2B5EF4-FFF2-40B4-BE49-F238E27FC236}">
                <a16:creationId xmlns:a16="http://schemas.microsoft.com/office/drawing/2014/main" id="{BCEAED25-1C85-4AE8-A5AE-03EECE1E04AF}"/>
              </a:ext>
            </a:extLst>
          </p:cNvPr>
          <p:cNvGraphicFramePr>
            <a:graphicFrameLocks noGrp="1"/>
          </p:cNvGraphicFramePr>
          <p:nvPr>
            <p:ph idx="1"/>
          </p:nvPr>
        </p:nvGraphicFramePr>
        <p:xfrm>
          <a:off x="1162050" y="2624614"/>
          <a:ext cx="9867900" cy="1473200"/>
        </p:xfrm>
        <a:graphic>
          <a:graphicData uri="http://schemas.openxmlformats.org/drawingml/2006/table">
            <a:tbl>
              <a:tblPr firstRow="1" firstCol="1" bandRow="1">
                <a:tableStyleId>{5C22544A-7EE6-4342-B048-85BDC9FD1C3A}</a:tableStyleId>
              </a:tblPr>
              <a:tblGrid>
                <a:gridCol w="3192780">
                  <a:extLst>
                    <a:ext uri="{9D8B030D-6E8A-4147-A177-3AD203B41FA5}">
                      <a16:colId xmlns:a16="http://schemas.microsoft.com/office/drawing/2014/main" val="2798777175"/>
                    </a:ext>
                  </a:extLst>
                </a:gridCol>
                <a:gridCol w="6675120">
                  <a:extLst>
                    <a:ext uri="{9D8B030D-6E8A-4147-A177-3AD203B41FA5}">
                      <a16:colId xmlns:a16="http://schemas.microsoft.com/office/drawing/2014/main" val="90329740"/>
                    </a:ext>
                  </a:extLst>
                </a:gridCol>
              </a:tblGrid>
              <a:tr h="246288">
                <a:tc>
                  <a:txBody>
                    <a:bodyPr/>
                    <a:lstStyle/>
                    <a:p>
                      <a:pPr>
                        <a:spcBef>
                          <a:spcPts val="400"/>
                        </a:spcBef>
                        <a:spcAft>
                          <a:spcPts val="400"/>
                        </a:spcAft>
                      </a:pPr>
                      <a:r>
                        <a:rPr lang="tr-TR" sz="1800" dirty="0">
                          <a:effectLst/>
                          <a:latin typeface="Myriad Pro Cond" panose="020B0706030403020204" pitchFamily="34" charset="0"/>
                        </a:rPr>
                        <a:t>PUKÖ Başlangıç Tarihi</a:t>
                      </a:r>
                      <a:endParaRPr lang="tr-TR" sz="1800" dirty="0">
                        <a:effectLst/>
                        <a:latin typeface="Myriad Pro Cond" panose="020B0706030403020204" pitchFamily="34" charset="0"/>
                        <a:ea typeface="Verdana" panose="020B0604030504040204" pitchFamily="34" charset="0"/>
                        <a:cs typeface="Verdana" panose="020B0604030504040204" pitchFamily="34" charset="0"/>
                      </a:endParaRPr>
                    </a:p>
                  </a:txBody>
                  <a:tcPr marL="68580" marR="68580" marT="0" marB="0">
                    <a:solidFill>
                      <a:srgbClr val="672146"/>
                    </a:solidFill>
                  </a:tcPr>
                </a:tc>
                <a:tc>
                  <a:txBody>
                    <a:bodyPr/>
                    <a:lstStyle/>
                    <a:p>
                      <a:pPr>
                        <a:spcBef>
                          <a:spcPts val="400"/>
                        </a:spcBef>
                        <a:spcAft>
                          <a:spcPts val="400"/>
                        </a:spcAft>
                      </a:pPr>
                      <a:r>
                        <a:rPr lang="tr-TR" sz="1800" dirty="0">
                          <a:effectLst/>
                          <a:latin typeface="Myriad Pro Cond" panose="020B0706030403020204" pitchFamily="34" charset="0"/>
                        </a:rPr>
                        <a:t>…/.../2024</a:t>
                      </a:r>
                      <a:endParaRPr lang="tr-TR" sz="1800" dirty="0">
                        <a:effectLst/>
                        <a:latin typeface="Myriad Pro Cond" panose="020B0706030403020204" pitchFamily="34" charset="0"/>
                        <a:ea typeface="Verdana" panose="020B0604030504040204" pitchFamily="34" charset="0"/>
                        <a:cs typeface="Verdana" panose="020B0604030504040204" pitchFamily="34" charset="0"/>
                      </a:endParaRPr>
                    </a:p>
                  </a:txBody>
                  <a:tcPr marL="68580" marR="68580" marT="0" marB="0">
                    <a:solidFill>
                      <a:srgbClr val="D1B3C2"/>
                    </a:solidFill>
                  </a:tcPr>
                </a:tc>
                <a:extLst>
                  <a:ext uri="{0D108BD9-81ED-4DB2-BD59-A6C34878D82A}">
                    <a16:rowId xmlns:a16="http://schemas.microsoft.com/office/drawing/2014/main" val="4214778504"/>
                  </a:ext>
                </a:extLst>
              </a:tr>
              <a:tr h="246288">
                <a:tc>
                  <a:txBody>
                    <a:bodyPr/>
                    <a:lstStyle/>
                    <a:p>
                      <a:pPr>
                        <a:spcBef>
                          <a:spcPts val="400"/>
                        </a:spcBef>
                        <a:spcAft>
                          <a:spcPts val="400"/>
                        </a:spcAft>
                      </a:pPr>
                      <a:r>
                        <a:rPr lang="tr-TR" sz="1800" dirty="0">
                          <a:effectLst/>
                          <a:latin typeface="Myriad Pro Cond" panose="020B0706030403020204" pitchFamily="34" charset="0"/>
                        </a:rPr>
                        <a:t>PUKÖ Bitiş Tarihi</a:t>
                      </a:r>
                      <a:endParaRPr lang="tr-TR" sz="1800" dirty="0">
                        <a:effectLst/>
                        <a:latin typeface="Myriad Pro Cond" panose="020B0706030403020204" pitchFamily="34" charset="0"/>
                        <a:ea typeface="Verdana" panose="020B0604030504040204" pitchFamily="34" charset="0"/>
                        <a:cs typeface="Verdana" panose="020B0604030504040204" pitchFamily="34" charset="0"/>
                      </a:endParaRPr>
                    </a:p>
                  </a:txBody>
                  <a:tcPr marL="68580" marR="68580" marT="0" marB="0">
                    <a:solidFill>
                      <a:srgbClr val="672146"/>
                    </a:solidFill>
                  </a:tcPr>
                </a:tc>
                <a:tc>
                  <a:txBody>
                    <a:bodyPr/>
                    <a:lstStyle/>
                    <a:p>
                      <a:pPr>
                        <a:spcBef>
                          <a:spcPts val="400"/>
                        </a:spcBef>
                        <a:spcAft>
                          <a:spcPts val="400"/>
                        </a:spcAft>
                      </a:pPr>
                      <a:r>
                        <a:rPr lang="tr-TR" sz="1800" dirty="0">
                          <a:effectLst/>
                          <a:latin typeface="Myriad Pro Cond" panose="020B0706030403020204" pitchFamily="34" charset="0"/>
                        </a:rPr>
                        <a:t>…/.../2024</a:t>
                      </a:r>
                      <a:endParaRPr lang="tr-TR" sz="1800" dirty="0">
                        <a:effectLst/>
                        <a:latin typeface="Myriad Pro Cond" panose="020B0706030403020204" pitchFamily="34" charset="0"/>
                        <a:ea typeface="Verdana" panose="020B0604030504040204" pitchFamily="34" charset="0"/>
                        <a:cs typeface="Verdana" panose="020B0604030504040204" pitchFamily="34" charset="0"/>
                      </a:endParaRPr>
                    </a:p>
                  </a:txBody>
                  <a:tcPr marL="68580" marR="68580" marT="0" marB="0">
                    <a:solidFill>
                      <a:srgbClr val="EFDBB2"/>
                    </a:solidFill>
                  </a:tcPr>
                </a:tc>
                <a:extLst>
                  <a:ext uri="{0D108BD9-81ED-4DB2-BD59-A6C34878D82A}">
                    <a16:rowId xmlns:a16="http://schemas.microsoft.com/office/drawing/2014/main" val="507671077"/>
                  </a:ext>
                </a:extLst>
              </a:tr>
              <a:tr h="246288">
                <a:tc>
                  <a:txBody>
                    <a:bodyPr/>
                    <a:lstStyle/>
                    <a:p>
                      <a:pPr>
                        <a:spcBef>
                          <a:spcPts val="400"/>
                        </a:spcBef>
                        <a:spcAft>
                          <a:spcPts val="400"/>
                        </a:spcAft>
                      </a:pPr>
                      <a:r>
                        <a:rPr lang="tr-TR" sz="1800" dirty="0">
                          <a:effectLst/>
                          <a:latin typeface="Myriad Pro Cond" panose="020B0706030403020204" pitchFamily="34" charset="0"/>
                        </a:rPr>
                        <a:t>Faaliyete Dahil olan Paydaşlar:</a:t>
                      </a:r>
                      <a:endParaRPr lang="tr-TR" sz="1800" dirty="0">
                        <a:effectLst/>
                        <a:latin typeface="Myriad Pro Cond" panose="020B0706030403020204" pitchFamily="34" charset="0"/>
                        <a:ea typeface="Verdana" panose="020B0604030504040204" pitchFamily="34" charset="0"/>
                        <a:cs typeface="Verdana" panose="020B0604030504040204" pitchFamily="34" charset="0"/>
                      </a:endParaRPr>
                    </a:p>
                  </a:txBody>
                  <a:tcPr marL="68580" marR="68580" marT="0" marB="0">
                    <a:solidFill>
                      <a:srgbClr val="672146"/>
                    </a:solidFill>
                  </a:tcPr>
                </a:tc>
                <a:tc>
                  <a:txBody>
                    <a:bodyPr/>
                    <a:lstStyle/>
                    <a:p>
                      <a:pPr>
                        <a:spcBef>
                          <a:spcPts val="400"/>
                        </a:spcBef>
                        <a:spcAft>
                          <a:spcPts val="400"/>
                        </a:spcAft>
                      </a:pPr>
                      <a:r>
                        <a:rPr lang="tr-TR" sz="1800" dirty="0">
                          <a:effectLst/>
                          <a:latin typeface="Myriad Pro Cond" panose="020B0706030403020204" pitchFamily="34" charset="0"/>
                        </a:rPr>
                        <a:t> </a:t>
                      </a:r>
                      <a:endParaRPr lang="tr-TR" sz="1800" dirty="0">
                        <a:effectLst/>
                        <a:latin typeface="Myriad Pro Cond" panose="020B0706030403020204" pitchFamily="34" charset="0"/>
                        <a:ea typeface="Verdana" panose="020B0604030504040204" pitchFamily="34" charset="0"/>
                        <a:cs typeface="Verdana" panose="020B0604030504040204" pitchFamily="34" charset="0"/>
                      </a:endParaRPr>
                    </a:p>
                  </a:txBody>
                  <a:tcPr marL="68580" marR="68580" marT="0" marB="0">
                    <a:solidFill>
                      <a:srgbClr val="D1B3C2"/>
                    </a:solidFill>
                  </a:tcPr>
                </a:tc>
                <a:extLst>
                  <a:ext uri="{0D108BD9-81ED-4DB2-BD59-A6C34878D82A}">
                    <a16:rowId xmlns:a16="http://schemas.microsoft.com/office/drawing/2014/main" val="1927765523"/>
                  </a:ext>
                </a:extLst>
              </a:tr>
              <a:tr h="629402">
                <a:tc>
                  <a:txBody>
                    <a:bodyPr/>
                    <a:lstStyle/>
                    <a:p>
                      <a:pPr>
                        <a:spcBef>
                          <a:spcPts val="400"/>
                        </a:spcBef>
                        <a:spcAft>
                          <a:spcPts val="400"/>
                        </a:spcAft>
                      </a:pPr>
                      <a:r>
                        <a:rPr lang="tr-TR" sz="1800" dirty="0">
                          <a:effectLst/>
                          <a:latin typeface="Myriad Pro Cond" panose="020B0706030403020204" pitchFamily="34" charset="0"/>
                        </a:rPr>
                        <a:t>Faaliyetin İlişkili Olduğu </a:t>
                      </a:r>
                    </a:p>
                    <a:p>
                      <a:pPr>
                        <a:spcBef>
                          <a:spcPts val="400"/>
                        </a:spcBef>
                        <a:spcAft>
                          <a:spcPts val="400"/>
                        </a:spcAft>
                      </a:pPr>
                      <a:r>
                        <a:rPr lang="tr-TR" sz="1800" dirty="0">
                          <a:effectLst/>
                          <a:latin typeface="Myriad Pro Cond" panose="020B0706030403020204" pitchFamily="34" charset="0"/>
                        </a:rPr>
                        <a:t>YÖKAK Alt Ölçütü(*):</a:t>
                      </a:r>
                      <a:endParaRPr lang="tr-TR" sz="1800" dirty="0">
                        <a:effectLst/>
                        <a:latin typeface="Myriad Pro Cond" panose="020B0706030403020204" pitchFamily="34" charset="0"/>
                        <a:ea typeface="Verdana" panose="020B0604030504040204" pitchFamily="34" charset="0"/>
                        <a:cs typeface="Verdana" panose="020B0604030504040204" pitchFamily="34" charset="0"/>
                      </a:endParaRPr>
                    </a:p>
                  </a:txBody>
                  <a:tcPr marL="68580" marR="68580" marT="0" marB="0">
                    <a:solidFill>
                      <a:srgbClr val="672146"/>
                    </a:solidFill>
                  </a:tcPr>
                </a:tc>
                <a:tc>
                  <a:txBody>
                    <a:bodyPr/>
                    <a:lstStyle/>
                    <a:p>
                      <a:pPr>
                        <a:spcBef>
                          <a:spcPts val="400"/>
                        </a:spcBef>
                        <a:spcAft>
                          <a:spcPts val="400"/>
                        </a:spcAft>
                      </a:pPr>
                      <a:r>
                        <a:rPr lang="tr-TR" sz="1800" dirty="0">
                          <a:effectLst/>
                          <a:latin typeface="Myriad Pro Cond" panose="020B0706030403020204" pitchFamily="34" charset="0"/>
                        </a:rPr>
                        <a:t> B.1.1. Programların tasarımı ve onayı </a:t>
                      </a:r>
                      <a:endParaRPr lang="tr-TR" sz="1800" dirty="0">
                        <a:effectLst/>
                        <a:latin typeface="Myriad Pro Cond" panose="020B0706030403020204" pitchFamily="34" charset="0"/>
                        <a:ea typeface="Verdana" panose="020B0604030504040204" pitchFamily="34" charset="0"/>
                        <a:cs typeface="Verdana" panose="020B0604030504040204" pitchFamily="34" charset="0"/>
                      </a:endParaRPr>
                    </a:p>
                  </a:txBody>
                  <a:tcPr marL="68580" marR="68580" marT="0" marB="0">
                    <a:solidFill>
                      <a:srgbClr val="EFDBB2"/>
                    </a:solidFill>
                  </a:tcPr>
                </a:tc>
                <a:extLst>
                  <a:ext uri="{0D108BD9-81ED-4DB2-BD59-A6C34878D82A}">
                    <a16:rowId xmlns:a16="http://schemas.microsoft.com/office/drawing/2014/main" val="2234894287"/>
                  </a:ext>
                </a:extLst>
              </a:tr>
            </a:tbl>
          </a:graphicData>
        </a:graphic>
      </p:graphicFrame>
      <p:sp>
        <p:nvSpPr>
          <p:cNvPr id="4" name="Slayt Numarası Yer Tutucusu 3">
            <a:extLst>
              <a:ext uri="{FF2B5EF4-FFF2-40B4-BE49-F238E27FC236}">
                <a16:creationId xmlns:a16="http://schemas.microsoft.com/office/drawing/2014/main" id="{5D525298-6E96-4B89-B11F-54B370A0404C}"/>
              </a:ext>
            </a:extLst>
          </p:cNvPr>
          <p:cNvSpPr>
            <a:spLocks noGrp="1"/>
          </p:cNvSpPr>
          <p:nvPr>
            <p:ph type="sldNum" sz="quarter" idx="12"/>
          </p:nvPr>
        </p:nvSpPr>
        <p:spPr/>
        <p:txBody>
          <a:bodyPr/>
          <a:lstStyle/>
          <a:p>
            <a:fld id="{359C950C-434C-4B69-933B-31836432E62B}" type="slidenum">
              <a:rPr lang="tr-TR" smtClean="0"/>
              <a:t>9</a:t>
            </a:fld>
            <a:endParaRPr lang="tr-TR"/>
          </a:p>
        </p:txBody>
      </p:sp>
      <p:sp>
        <p:nvSpPr>
          <p:cNvPr id="6" name="Unvan 1">
            <a:extLst>
              <a:ext uri="{FF2B5EF4-FFF2-40B4-BE49-F238E27FC236}">
                <a16:creationId xmlns:a16="http://schemas.microsoft.com/office/drawing/2014/main" id="{E2022ABC-BD57-4F52-806C-9A7B16F4D3DF}"/>
              </a:ext>
            </a:extLst>
          </p:cNvPr>
          <p:cNvSpPr txBox="1">
            <a:spLocks/>
          </p:cNvSpPr>
          <p:nvPr/>
        </p:nvSpPr>
        <p:spPr>
          <a:xfrm>
            <a:off x="838200" y="808673"/>
            <a:ext cx="10515600" cy="162274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tr-TR" dirty="0">
                <a:latin typeface="Myriad Pro Cond" panose="020B0706030403020204" pitchFamily="34" charset="0"/>
              </a:rPr>
              <a:t>Eğitim Programlarının Paydaş Geri Bildirimlerine Dayalı Olarak Güncellenmesi</a:t>
            </a:r>
          </a:p>
        </p:txBody>
      </p:sp>
    </p:spTree>
    <p:extLst>
      <p:ext uri="{BB962C8B-B14F-4D97-AF65-F5344CB8AC3E}">
        <p14:creationId xmlns:p14="http://schemas.microsoft.com/office/powerpoint/2010/main" val="3223933606"/>
      </p:ext>
    </p:extLst>
  </p:cSld>
  <p:clrMapOvr>
    <a:masterClrMapping/>
  </p:clrMapOvr>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1193</TotalTime>
  <Words>1012</Words>
  <Application>Microsoft Office PowerPoint</Application>
  <PresentationFormat>Geniş ekran</PresentationFormat>
  <Paragraphs>132</Paragraphs>
  <Slides>20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20</vt:i4>
      </vt:variant>
    </vt:vector>
  </HeadingPairs>
  <TitlesOfParts>
    <vt:vector size="25" baseType="lpstr">
      <vt:lpstr>Arial</vt:lpstr>
      <vt:lpstr>Calibri</vt:lpstr>
      <vt:lpstr>Calibri Light</vt:lpstr>
      <vt:lpstr>Myriad Pro Cond</vt:lpstr>
      <vt:lpstr>Office Teması</vt:lpstr>
      <vt:lpstr>PowerPoint Sunusu</vt:lpstr>
      <vt:lpstr>PowerPoint Sunusu</vt:lpstr>
      <vt:lpstr>ASBÜ ………. Fakültesi </vt:lpstr>
      <vt:lpstr>ASBÜ ………. Fakültesi Kalite Yönetimi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DİĞER BİR PUKÖ DÖNGÜSÜ İÇİN ÖRNEK FAALİYETLER</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Esra KUM</cp:lastModifiedBy>
  <cp:revision>63</cp:revision>
  <dcterms:created xsi:type="dcterms:W3CDTF">2018-01-09T09:15:13Z</dcterms:created>
  <dcterms:modified xsi:type="dcterms:W3CDTF">2025-11-28T08:47:47Z</dcterms:modified>
</cp:coreProperties>
</file>