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1"/>
  </p:sldMasterIdLst>
  <p:handoutMasterIdLst>
    <p:handoutMasterId r:id="rId32"/>
  </p:handoutMasterIdLst>
  <p:sldIdLst>
    <p:sldId id="371" r:id="rId2"/>
    <p:sldId id="455" r:id="rId3"/>
    <p:sldId id="416" r:id="rId4"/>
    <p:sldId id="478" r:id="rId5"/>
    <p:sldId id="476" r:id="rId6"/>
    <p:sldId id="461" r:id="rId7"/>
    <p:sldId id="484" r:id="rId8"/>
    <p:sldId id="465" r:id="rId9"/>
    <p:sldId id="472" r:id="rId10"/>
    <p:sldId id="475" r:id="rId11"/>
    <p:sldId id="457" r:id="rId12"/>
    <p:sldId id="482" r:id="rId13"/>
    <p:sldId id="483" r:id="rId14"/>
    <p:sldId id="481" r:id="rId15"/>
    <p:sldId id="480" r:id="rId16"/>
    <p:sldId id="456" r:id="rId17"/>
    <p:sldId id="468" r:id="rId18"/>
    <p:sldId id="467" r:id="rId19"/>
    <p:sldId id="466" r:id="rId20"/>
    <p:sldId id="471" r:id="rId21"/>
    <p:sldId id="470" r:id="rId22"/>
    <p:sldId id="479" r:id="rId23"/>
    <p:sldId id="459" r:id="rId24"/>
    <p:sldId id="458" r:id="rId25"/>
    <p:sldId id="485" r:id="rId26"/>
    <p:sldId id="486" r:id="rId27"/>
    <p:sldId id="487" r:id="rId28"/>
    <p:sldId id="490" r:id="rId29"/>
    <p:sldId id="488" r:id="rId30"/>
    <p:sldId id="417" r:id="rId31"/>
  </p:sldIdLst>
  <p:sldSz cx="12192000" cy="6858000"/>
  <p:notesSz cx="9872663"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1A9"/>
    <a:srgbClr val="C088B3"/>
    <a:srgbClr val="781E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1" autoAdjust="0"/>
    <p:restoredTop sz="99795" autoAdjust="0"/>
  </p:normalViewPr>
  <p:slideViewPr>
    <p:cSldViewPr>
      <p:cViewPr varScale="1">
        <p:scale>
          <a:sx n="90" d="100"/>
          <a:sy n="90" d="100"/>
        </p:scale>
        <p:origin x="474" y="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79230" cy="34103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591128" y="0"/>
            <a:ext cx="4279230" cy="341031"/>
          </a:xfrm>
          <a:prstGeom prst="rect">
            <a:avLst/>
          </a:prstGeom>
        </p:spPr>
        <p:txBody>
          <a:bodyPr vert="horz" lIns="91440" tIns="45720" rIns="91440" bIns="45720" rtlCol="0"/>
          <a:lstStyle>
            <a:lvl1pPr algn="r">
              <a:defRPr sz="1200"/>
            </a:lvl1pPr>
          </a:lstStyle>
          <a:p>
            <a:fld id="{6FF3C561-3488-411A-B017-5A0E5843328D}" type="datetimeFigureOut">
              <a:rPr lang="tr-TR" smtClean="0"/>
              <a:t>16.02.2021</a:t>
            </a:fld>
            <a:endParaRPr lang="tr-TR"/>
          </a:p>
        </p:txBody>
      </p:sp>
      <p:sp>
        <p:nvSpPr>
          <p:cNvPr id="4" name="Altbilgi Yer Tutucusu 3"/>
          <p:cNvSpPr>
            <a:spLocks noGrp="1"/>
          </p:cNvSpPr>
          <p:nvPr>
            <p:ph type="ftr" sz="quarter" idx="2"/>
          </p:nvPr>
        </p:nvSpPr>
        <p:spPr>
          <a:xfrm>
            <a:off x="0" y="6456644"/>
            <a:ext cx="4279230" cy="341031"/>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591128" y="6456644"/>
            <a:ext cx="4279230" cy="341031"/>
          </a:xfrm>
          <a:prstGeom prst="rect">
            <a:avLst/>
          </a:prstGeom>
        </p:spPr>
        <p:txBody>
          <a:bodyPr vert="horz" lIns="91440" tIns="45720" rIns="91440" bIns="45720" rtlCol="0" anchor="b"/>
          <a:lstStyle>
            <a:lvl1pPr algn="r">
              <a:defRPr sz="1200"/>
            </a:lvl1pPr>
          </a:lstStyle>
          <a:p>
            <a:fld id="{89F82E21-B65F-4D8A-9845-C6B6089BD64E}" type="slidenum">
              <a:rPr lang="tr-TR" smtClean="0"/>
              <a:t>‹#›</a:t>
            </a:fld>
            <a:endParaRPr lang="tr-TR"/>
          </a:p>
        </p:txBody>
      </p:sp>
    </p:spTree>
    <p:extLst>
      <p:ext uri="{BB962C8B-B14F-4D97-AF65-F5344CB8AC3E}">
        <p14:creationId xmlns:p14="http://schemas.microsoft.com/office/powerpoint/2010/main" val="10503693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770086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902994431"/>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424843739"/>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43219328"/>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342563563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65439608"/>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3552686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1449852575"/>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107930556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80173962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54130064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69112334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395626938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51254462"/>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408410406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3086495975"/>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15949B2-58AF-4639-A15D-A65649B744E8}" type="datetimeFigureOut">
              <a:rPr lang="tr-TR" smtClean="0"/>
              <a:pPr/>
              <a:t>16.02.2021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310418329"/>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alpha val="0"/>
                <a:lumMod val="0"/>
                <a:lumOff val="100000"/>
              </a:schemeClr>
            </a:gs>
            <a:gs pos="100000">
              <a:schemeClr val="bg2">
                <a:shade val="96000"/>
                <a:satMod val="120000"/>
                <a:lumMod val="90000"/>
              </a:schemeClr>
            </a:gs>
          </a:gsLst>
          <a:lin ang="162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15949B2-58AF-4639-A15D-A65649B744E8}" type="datetimeFigureOut">
              <a:rPr lang="tr-TR" smtClean="0"/>
              <a:pPr/>
              <a:t>16.02.2021</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C786528-2F04-457D-8FED-47AA3420C7EB}" type="slidenum">
              <a:rPr lang="tr-TR" smtClean="0"/>
              <a:pPr/>
              <a:t>‹#›</a:t>
            </a:fld>
            <a:endParaRPr lang="tr-TR"/>
          </a:p>
        </p:txBody>
      </p:sp>
    </p:spTree>
    <p:extLst>
      <p:ext uri="{BB962C8B-B14F-4D97-AF65-F5344CB8AC3E}">
        <p14:creationId xmlns:p14="http://schemas.microsoft.com/office/powerpoint/2010/main" val="3002523553"/>
      </p:ext>
    </p:extLst>
  </p:cSld>
  <p:clrMap bg1="dk1" tx1="lt1" bg2="dk2" tx2="lt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Lst>
  <mc:AlternateContent xmlns:mc="http://schemas.openxmlformats.org/markup-compatibility/2006" xmlns:p14="http://schemas.microsoft.com/office/powerpoint/2010/main">
    <mc:Choice Requires="p14">
      <p:transition spd="slow">
        <p14:gallery dir="l"/>
        <p:sndAc>
          <p:stSnd>
            <p:snd r:embed="rId19" name="type.wav"/>
          </p:stSnd>
        </p:sndAc>
      </p:transition>
    </mc:Choice>
    <mc:Fallback xmlns="">
      <p:transition spd="slow">
        <p:fade/>
        <p:sndAc>
          <p:stSnd>
            <p:snd r:embed="rId20" name="type.wav"/>
          </p:stSnd>
        </p:sndAc>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711624" y="4383348"/>
            <a:ext cx="7344816" cy="1086755"/>
          </a:xfrm>
        </p:spPr>
        <p:txBody>
          <a:bodyPr>
            <a:normAutofit/>
          </a:bodyPr>
          <a:lstStyle/>
          <a:p>
            <a:pPr algn="ctr"/>
            <a:r>
              <a:rPr lang="tr-TR" sz="2400" b="1" dirty="0">
                <a:solidFill>
                  <a:srgbClr val="F9D1A9"/>
                </a:solidFill>
                <a:latin typeface="Times New Roman" panose="02020603050405020304" pitchFamily="18" charset="0"/>
                <a:cs typeface="Times New Roman" panose="02020603050405020304" pitchFamily="18" charset="0"/>
              </a:rPr>
              <a:t>2020 kalite iç değerlendirme raporu hazırlık toplantısı</a:t>
            </a:r>
            <a:endParaRPr lang="en-US" sz="2400" b="1" dirty="0">
              <a:solidFill>
                <a:srgbClr val="F9D1A9"/>
              </a:solidFill>
              <a:latin typeface="Times New Roman" panose="02020603050405020304" pitchFamily="18" charset="0"/>
              <a:cs typeface="Times New Roman" panose="02020603050405020304" pitchFamily="18" charset="0"/>
            </a:endParaRPr>
          </a:p>
        </p:txBody>
      </p:sp>
      <p:sp>
        <p:nvSpPr>
          <p:cNvPr id="2" name="Dikdörtgen 1"/>
          <p:cNvSpPr/>
          <p:nvPr/>
        </p:nvSpPr>
        <p:spPr>
          <a:xfrm>
            <a:off x="5483932" y="5470103"/>
            <a:ext cx="1584176" cy="400110"/>
          </a:xfrm>
          <a:prstGeom prst="rect">
            <a:avLst/>
          </a:prstGeom>
        </p:spPr>
        <p:txBody>
          <a:bodyPr wrap="square">
            <a:spAutoFit/>
          </a:bodyPr>
          <a:lstStyle/>
          <a:p>
            <a:r>
              <a:rPr lang="tr-TR" sz="2000" b="1" dirty="0">
                <a:solidFill>
                  <a:srgbClr val="F9D1A9"/>
                </a:solidFill>
                <a:latin typeface="Times New Roman" panose="02020603050405020304" pitchFamily="18" charset="0"/>
              </a:rPr>
              <a:t>Şubat 2021</a:t>
            </a:r>
            <a:endParaRPr lang="tr-TR" sz="2000" b="1" dirty="0">
              <a:solidFill>
                <a:srgbClr val="F9D1A9"/>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9559" y="620688"/>
            <a:ext cx="3792922" cy="379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Çapraz Köşesi Kesik Dikdörtgen 11"/>
          <p:cNvSpPr/>
          <p:nvPr/>
        </p:nvSpPr>
        <p:spPr>
          <a:xfrm>
            <a:off x="5636" y="6064731"/>
            <a:ext cx="12192000" cy="800100"/>
          </a:xfrm>
          <a:prstGeom prst="snip2DiagRect">
            <a:avLst>
              <a:gd name="adj1" fmla="val 0"/>
              <a:gd name="adj2" fmla="val 24316"/>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14" name="Dikdörtgen 13"/>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Tree>
    <p:extLst>
      <p:ext uri="{BB962C8B-B14F-4D97-AF65-F5344CB8AC3E}">
        <p14:creationId xmlns:p14="http://schemas.microsoft.com/office/powerpoint/2010/main" val="316995752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251" y="162679"/>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170736" y="-554122"/>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pic>
        <p:nvPicPr>
          <p:cNvPr id="5" name="Resim 4">
            <a:extLst>
              <a:ext uri="{FF2B5EF4-FFF2-40B4-BE49-F238E27FC236}">
                <a16:creationId xmlns:a16="http://schemas.microsoft.com/office/drawing/2014/main" id="{C140C5F5-D5E4-4217-9BF2-EEB71531BA8F}"/>
              </a:ext>
            </a:extLst>
          </p:cNvPr>
          <p:cNvPicPr>
            <a:picLocks noChangeAspect="1"/>
          </p:cNvPicPr>
          <p:nvPr/>
        </p:nvPicPr>
        <p:blipFill>
          <a:blip r:embed="rId4"/>
          <a:stretch>
            <a:fillRect/>
          </a:stretch>
        </p:blipFill>
        <p:spPr>
          <a:xfrm>
            <a:off x="-5637" y="30753"/>
            <a:ext cx="12191999" cy="6834078"/>
          </a:xfrm>
          <a:prstGeom prst="rect">
            <a:avLst/>
          </a:prstGeom>
        </p:spPr>
      </p:pic>
    </p:spTree>
    <p:extLst>
      <p:ext uri="{BB962C8B-B14F-4D97-AF65-F5344CB8AC3E}">
        <p14:creationId xmlns:p14="http://schemas.microsoft.com/office/powerpoint/2010/main" val="2888979953"/>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7" name="type.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52" y="-152415"/>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sp>
        <p:nvSpPr>
          <p:cNvPr id="5" name="Dikdörtgen 4"/>
          <p:cNvSpPr/>
          <p:nvPr/>
        </p:nvSpPr>
        <p:spPr>
          <a:xfrm>
            <a:off x="252536" y="764704"/>
            <a:ext cx="11893194" cy="4887877"/>
          </a:xfrm>
          <a:prstGeom prst="rect">
            <a:avLst/>
          </a:prstGeom>
        </p:spPr>
        <p:txBody>
          <a:bodyPr wrap="square">
            <a:spAutoFit/>
          </a:bodyPr>
          <a:lstStyle/>
          <a:p>
            <a:r>
              <a:rPr lang="tr-TR" sz="2800" b="1" dirty="0">
                <a:solidFill>
                  <a:srgbClr val="F9D1A9"/>
                </a:solidFill>
              </a:rPr>
              <a:t>B.4. Öğretim Elemanları </a:t>
            </a:r>
            <a:endParaRPr lang="tr-TR" sz="2800" dirty="0">
              <a:solidFill>
                <a:srgbClr val="F9D1A9"/>
              </a:solidFill>
            </a:endParaRPr>
          </a:p>
          <a:p>
            <a:r>
              <a:rPr lang="tr-TR" sz="2800" dirty="0"/>
              <a:t>       4.1. Atama, yükseltme ve görevlendirme kriterleri</a:t>
            </a:r>
          </a:p>
          <a:p>
            <a:r>
              <a:rPr lang="tr-TR" sz="2800" dirty="0"/>
              <a:t>        4.2. Öğretim yetkinliği</a:t>
            </a:r>
          </a:p>
          <a:p>
            <a:r>
              <a:rPr lang="tr-TR" sz="2800" dirty="0"/>
              <a:t>        4.3. Eğitim faaliyetlerine yönelik teşvik ve ödüllendirme</a:t>
            </a:r>
          </a:p>
          <a:p>
            <a:r>
              <a:rPr lang="tr-TR" sz="2800" b="1" dirty="0">
                <a:solidFill>
                  <a:srgbClr val="F9D1A9"/>
                </a:solidFill>
              </a:rPr>
              <a:t>B.5. Öğrenme Kaynakları</a:t>
            </a:r>
            <a:endParaRPr lang="tr-TR" sz="2800" dirty="0">
              <a:solidFill>
                <a:srgbClr val="F9D1A9"/>
              </a:solidFill>
            </a:endParaRPr>
          </a:p>
          <a:p>
            <a:r>
              <a:rPr lang="tr-TR" sz="2800" dirty="0"/>
              <a:t>        5.1. Öğrenme ortamı ve kaynakları</a:t>
            </a:r>
          </a:p>
          <a:p>
            <a:r>
              <a:rPr lang="tr-TR" sz="2800" dirty="0"/>
              <a:t>                5.2. Sosyal, kültürel, sportif faaliyetler</a:t>
            </a:r>
          </a:p>
          <a:p>
            <a:r>
              <a:rPr lang="tr-TR" sz="2800" dirty="0"/>
              <a:t>                5.3. Tesis ve altyapılar</a:t>
            </a:r>
          </a:p>
          <a:p>
            <a:r>
              <a:rPr lang="tr-TR" sz="2800" dirty="0"/>
              <a:t>                5.4. Engelsiz üniversite</a:t>
            </a:r>
          </a:p>
          <a:p>
            <a:r>
              <a:rPr lang="tr-TR" sz="2800" dirty="0"/>
              <a:t>                5.5. Psikolojik danışmanlık ve kariyer hizmetleri</a:t>
            </a:r>
          </a:p>
          <a:p>
            <a:pPr>
              <a:lnSpc>
                <a:spcPct val="107000"/>
              </a:lnSpc>
              <a:spcBef>
                <a:spcPts val="200"/>
              </a:spcBef>
              <a:spcAft>
                <a:spcPts val="0"/>
              </a:spcAft>
            </a:pPr>
            <a:endParaRPr lang="tr-TR" sz="2800" b="1" dirty="0">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619759"/>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251" y="162679"/>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170736" y="-554122"/>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pic>
        <p:nvPicPr>
          <p:cNvPr id="5" name="Resim 4">
            <a:extLst>
              <a:ext uri="{FF2B5EF4-FFF2-40B4-BE49-F238E27FC236}">
                <a16:creationId xmlns:a16="http://schemas.microsoft.com/office/drawing/2014/main" id="{F7C2FDD5-7771-46E8-8FBF-B3ACBF9F7A6F}"/>
              </a:ext>
            </a:extLst>
          </p:cNvPr>
          <p:cNvPicPr>
            <a:picLocks noChangeAspect="1"/>
          </p:cNvPicPr>
          <p:nvPr/>
        </p:nvPicPr>
        <p:blipFill>
          <a:blip r:embed="rId4"/>
          <a:stretch>
            <a:fillRect/>
          </a:stretch>
        </p:blipFill>
        <p:spPr>
          <a:xfrm>
            <a:off x="-5636" y="10440"/>
            <a:ext cx="12203272" cy="6854391"/>
          </a:xfrm>
          <a:prstGeom prst="rect">
            <a:avLst/>
          </a:prstGeom>
        </p:spPr>
      </p:pic>
    </p:spTree>
    <p:extLst>
      <p:ext uri="{BB962C8B-B14F-4D97-AF65-F5344CB8AC3E}">
        <p14:creationId xmlns:p14="http://schemas.microsoft.com/office/powerpoint/2010/main" val="6605767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7" name="type.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251" y="162679"/>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170736" y="-554122"/>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pic>
        <p:nvPicPr>
          <p:cNvPr id="5" name="Resim 4">
            <a:extLst>
              <a:ext uri="{FF2B5EF4-FFF2-40B4-BE49-F238E27FC236}">
                <a16:creationId xmlns:a16="http://schemas.microsoft.com/office/drawing/2014/main" id="{47DF6E84-E8C5-40BF-8720-748FC0453A45}"/>
              </a:ext>
            </a:extLst>
          </p:cNvPr>
          <p:cNvPicPr>
            <a:picLocks noChangeAspect="1"/>
          </p:cNvPicPr>
          <p:nvPr/>
        </p:nvPicPr>
        <p:blipFill>
          <a:blip r:embed="rId4"/>
          <a:stretch>
            <a:fillRect/>
          </a:stretch>
        </p:blipFill>
        <p:spPr>
          <a:xfrm>
            <a:off x="0" y="-7726"/>
            <a:ext cx="12197636" cy="6865726"/>
          </a:xfrm>
          <a:prstGeom prst="rect">
            <a:avLst/>
          </a:prstGeom>
        </p:spPr>
      </p:pic>
    </p:spTree>
    <p:extLst>
      <p:ext uri="{BB962C8B-B14F-4D97-AF65-F5344CB8AC3E}">
        <p14:creationId xmlns:p14="http://schemas.microsoft.com/office/powerpoint/2010/main" val="50114874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7" name="type.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251" y="162679"/>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170736" y="-554122"/>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pic>
        <p:nvPicPr>
          <p:cNvPr id="5" name="Resim 4">
            <a:extLst>
              <a:ext uri="{FF2B5EF4-FFF2-40B4-BE49-F238E27FC236}">
                <a16:creationId xmlns:a16="http://schemas.microsoft.com/office/drawing/2014/main" id="{E1C46DD6-68FB-41EB-8DEF-C454A5BF81D8}"/>
              </a:ext>
            </a:extLst>
          </p:cNvPr>
          <p:cNvPicPr>
            <a:picLocks noChangeAspect="1"/>
          </p:cNvPicPr>
          <p:nvPr/>
        </p:nvPicPr>
        <p:blipFill>
          <a:blip r:embed="rId4"/>
          <a:stretch>
            <a:fillRect/>
          </a:stretch>
        </p:blipFill>
        <p:spPr>
          <a:xfrm>
            <a:off x="-5636" y="-44628"/>
            <a:ext cx="12192000" cy="6909459"/>
          </a:xfrm>
          <a:prstGeom prst="rect">
            <a:avLst/>
          </a:prstGeom>
        </p:spPr>
      </p:pic>
    </p:spTree>
    <p:extLst>
      <p:ext uri="{BB962C8B-B14F-4D97-AF65-F5344CB8AC3E}">
        <p14:creationId xmlns:p14="http://schemas.microsoft.com/office/powerpoint/2010/main" val="275110272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7" name="type.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251" y="162679"/>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170736" y="-554122"/>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pic>
        <p:nvPicPr>
          <p:cNvPr id="5" name="Resim 4">
            <a:extLst>
              <a:ext uri="{FF2B5EF4-FFF2-40B4-BE49-F238E27FC236}">
                <a16:creationId xmlns:a16="http://schemas.microsoft.com/office/drawing/2014/main" id="{2BE54EF8-6872-4354-923F-89452344F7FA}"/>
              </a:ext>
            </a:extLst>
          </p:cNvPr>
          <p:cNvPicPr>
            <a:picLocks noChangeAspect="1"/>
          </p:cNvPicPr>
          <p:nvPr/>
        </p:nvPicPr>
        <p:blipFill>
          <a:blip r:embed="rId4"/>
          <a:stretch>
            <a:fillRect/>
          </a:stretch>
        </p:blipFill>
        <p:spPr>
          <a:xfrm>
            <a:off x="41251" y="-12275"/>
            <a:ext cx="12192000" cy="6877106"/>
          </a:xfrm>
          <a:prstGeom prst="rect">
            <a:avLst/>
          </a:prstGeom>
        </p:spPr>
      </p:pic>
    </p:spTree>
    <p:extLst>
      <p:ext uri="{BB962C8B-B14F-4D97-AF65-F5344CB8AC3E}">
        <p14:creationId xmlns:p14="http://schemas.microsoft.com/office/powerpoint/2010/main" val="1224464943"/>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7" name="type.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8696" y="0"/>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sp>
        <p:nvSpPr>
          <p:cNvPr id="5" name="Dikdörtgen 4"/>
          <p:cNvSpPr/>
          <p:nvPr/>
        </p:nvSpPr>
        <p:spPr>
          <a:xfrm>
            <a:off x="551384" y="2132856"/>
            <a:ext cx="11893194" cy="1384995"/>
          </a:xfrm>
          <a:prstGeom prst="rect">
            <a:avLst/>
          </a:prstGeom>
        </p:spPr>
        <p:txBody>
          <a:bodyPr wrap="square">
            <a:spAutoFit/>
          </a:bodyPr>
          <a:lstStyle/>
          <a:p>
            <a:r>
              <a:rPr lang="tr-TR" sz="2800" b="1" dirty="0">
                <a:solidFill>
                  <a:srgbClr val="F9D1A9"/>
                </a:solidFill>
              </a:rPr>
              <a:t>B.6. Programların İzlenmesi ve Güncellenmesi</a:t>
            </a:r>
            <a:endParaRPr lang="tr-TR" sz="2800" dirty="0">
              <a:solidFill>
                <a:srgbClr val="F9D1A9"/>
              </a:solidFill>
            </a:endParaRPr>
          </a:p>
          <a:p>
            <a:r>
              <a:rPr lang="tr-TR" sz="2800" dirty="0"/>
              <a:t>                 6.1. Program çıktılarının izlenmesi ve güncellenmesi </a:t>
            </a:r>
          </a:p>
          <a:p>
            <a:r>
              <a:rPr lang="tr-TR" sz="2800" dirty="0"/>
              <a:t>                 6.2. Mezun izleme sistemi</a:t>
            </a:r>
          </a:p>
        </p:txBody>
      </p:sp>
    </p:spTree>
    <p:extLst>
      <p:ext uri="{BB962C8B-B14F-4D97-AF65-F5344CB8AC3E}">
        <p14:creationId xmlns:p14="http://schemas.microsoft.com/office/powerpoint/2010/main" val="114283124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52" y="-152415"/>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sp>
        <p:nvSpPr>
          <p:cNvPr id="5" name="Dikdörtgen 4"/>
          <p:cNvSpPr/>
          <p:nvPr/>
        </p:nvSpPr>
        <p:spPr>
          <a:xfrm>
            <a:off x="315598" y="836712"/>
            <a:ext cx="11736473" cy="4524315"/>
          </a:xfrm>
          <a:prstGeom prst="rect">
            <a:avLst/>
          </a:prstGeom>
        </p:spPr>
        <p:txBody>
          <a:bodyPr wrap="square">
            <a:spAutoFit/>
          </a:bodyPr>
          <a:lstStyle/>
          <a:p>
            <a:pPr lvl="0"/>
            <a:r>
              <a:rPr lang="tr-TR" sz="2400" b="1" dirty="0">
                <a:solidFill>
                  <a:srgbClr val="F9D1A9"/>
                </a:solidFill>
              </a:rPr>
              <a:t>ARAŞTIRMA VE GELİŞTİRME</a:t>
            </a:r>
          </a:p>
          <a:p>
            <a:r>
              <a:rPr lang="tr-TR" sz="2400" b="1" dirty="0"/>
              <a:t> </a:t>
            </a:r>
          </a:p>
          <a:p>
            <a:pPr lvl="0"/>
            <a:r>
              <a:rPr lang="tr-TR" sz="2400" b="1" dirty="0">
                <a:solidFill>
                  <a:srgbClr val="F9D1A9"/>
                </a:solidFill>
              </a:rPr>
              <a:t>Araştırma Stratejisi</a:t>
            </a:r>
          </a:p>
          <a:p>
            <a:r>
              <a:rPr lang="tr-TR" sz="2400" dirty="0"/>
              <a:t> </a:t>
            </a:r>
          </a:p>
          <a:p>
            <a:r>
              <a:rPr lang="tr-TR" sz="2400" dirty="0"/>
              <a:t>1.1. Kurumun araştırma politikası, hedefleri ve stratejisi</a:t>
            </a:r>
          </a:p>
          <a:p>
            <a:r>
              <a:rPr lang="tr-TR" sz="2400" dirty="0"/>
              <a:t>1.2. Araştırma-geliştirme süreçlerinin yönetimi ve </a:t>
            </a:r>
            <a:r>
              <a:rPr lang="tr-TR" sz="2400" dirty="0" err="1"/>
              <a:t>organizasyonel</a:t>
            </a:r>
            <a:r>
              <a:rPr lang="tr-TR" sz="2400" dirty="0"/>
              <a:t> yapısı </a:t>
            </a:r>
          </a:p>
          <a:p>
            <a:r>
              <a:rPr lang="tr-TR" sz="2400" dirty="0"/>
              <a:t>1.3. Araştırmaların yerel/bölgesel/ulusal kalkınma hedefleriyle ilişkisi</a:t>
            </a:r>
          </a:p>
          <a:p>
            <a:r>
              <a:rPr lang="tr-TR" sz="2400" b="1" dirty="0">
                <a:solidFill>
                  <a:srgbClr val="F9D1A9"/>
                </a:solidFill>
              </a:rPr>
              <a:t>2. Araştırma Kaynakları</a:t>
            </a:r>
            <a:endParaRPr lang="tr-TR" sz="2400" dirty="0">
              <a:solidFill>
                <a:srgbClr val="F9D1A9"/>
              </a:solidFill>
            </a:endParaRPr>
          </a:p>
          <a:p>
            <a:r>
              <a:rPr lang="tr-TR" sz="2400" dirty="0"/>
              <a:t>      2.1. Araştırma kaynakları </a:t>
            </a:r>
          </a:p>
          <a:p>
            <a:r>
              <a:rPr lang="tr-TR" sz="2400" dirty="0"/>
              <a:t>      2.2. Üniversite içi kaynaklar (BAP)</a:t>
            </a:r>
          </a:p>
          <a:p>
            <a:r>
              <a:rPr lang="tr-TR" sz="2400" dirty="0"/>
              <a:t>     2.3. Üniversite dışı kaynaklara yönelim (Destek birimleri, yöntemleri)</a:t>
            </a:r>
          </a:p>
          <a:p>
            <a:r>
              <a:rPr lang="tr-TR" sz="2400" dirty="0"/>
              <a:t>     2.4. Doktora programları ve doktora sonrası imkanlar</a:t>
            </a:r>
          </a:p>
        </p:txBody>
      </p:sp>
    </p:spTree>
    <p:extLst>
      <p:ext uri="{BB962C8B-B14F-4D97-AF65-F5344CB8AC3E}">
        <p14:creationId xmlns:p14="http://schemas.microsoft.com/office/powerpoint/2010/main" val="339911282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52" y="-152415"/>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sp>
        <p:nvSpPr>
          <p:cNvPr id="5" name="Dikdörtgen 4"/>
          <p:cNvSpPr/>
          <p:nvPr/>
        </p:nvSpPr>
        <p:spPr>
          <a:xfrm>
            <a:off x="296300" y="1124744"/>
            <a:ext cx="11686002" cy="3970318"/>
          </a:xfrm>
          <a:prstGeom prst="rect">
            <a:avLst/>
          </a:prstGeom>
        </p:spPr>
        <p:txBody>
          <a:bodyPr wrap="square">
            <a:spAutoFit/>
          </a:bodyPr>
          <a:lstStyle/>
          <a:p>
            <a:r>
              <a:rPr lang="tr-TR" sz="2800" b="1" dirty="0">
                <a:solidFill>
                  <a:srgbClr val="F9D1A9"/>
                </a:solidFill>
              </a:rPr>
              <a:t>3. Araştırma Yetkinliği</a:t>
            </a:r>
            <a:endParaRPr lang="tr-TR" sz="2800" dirty="0">
              <a:solidFill>
                <a:srgbClr val="F9D1A9"/>
              </a:solidFill>
            </a:endParaRPr>
          </a:p>
          <a:p>
            <a:r>
              <a:rPr lang="tr-TR" sz="2800" dirty="0"/>
              <a:t>  3.1. Öğretim elemanlarının araştırma yetkinliğinin geliştirilmesi</a:t>
            </a:r>
          </a:p>
          <a:p>
            <a:r>
              <a:rPr lang="tr-TR" sz="2800" dirty="0"/>
              <a:t>  3.2. Ulusal ve uluslararası ortak programlar ve ortak araştırma birimleri</a:t>
            </a:r>
          </a:p>
          <a:p>
            <a:endParaRPr lang="tr-TR" sz="2800" dirty="0"/>
          </a:p>
          <a:p>
            <a:r>
              <a:rPr lang="tr-TR" sz="2800" b="1" dirty="0">
                <a:solidFill>
                  <a:srgbClr val="F9D1A9"/>
                </a:solidFill>
              </a:rPr>
              <a:t>4. Araştırma Performansı</a:t>
            </a:r>
            <a:endParaRPr lang="tr-TR" sz="2800" dirty="0">
              <a:solidFill>
                <a:srgbClr val="F9D1A9"/>
              </a:solidFill>
            </a:endParaRPr>
          </a:p>
          <a:p>
            <a:r>
              <a:rPr lang="tr-TR" sz="2800" dirty="0"/>
              <a:t> 4.1. Öğretim elemanı performans değerlendirmesi</a:t>
            </a:r>
          </a:p>
          <a:p>
            <a:r>
              <a:rPr lang="tr-TR" sz="2800" dirty="0"/>
              <a:t> 4.2. Araştırma performansının izlenmesi ve iyileştirilmesi</a:t>
            </a:r>
          </a:p>
          <a:p>
            <a:r>
              <a:rPr lang="tr-TR" sz="2800" dirty="0"/>
              <a:t> 4.3. Araştırma bütçe performansının değerlendirilmesi</a:t>
            </a:r>
          </a:p>
        </p:txBody>
      </p:sp>
    </p:spTree>
    <p:extLst>
      <p:ext uri="{BB962C8B-B14F-4D97-AF65-F5344CB8AC3E}">
        <p14:creationId xmlns:p14="http://schemas.microsoft.com/office/powerpoint/2010/main" val="3774989352"/>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52" y="-152415"/>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sp>
        <p:nvSpPr>
          <p:cNvPr id="5" name="Dikdörtgen 4"/>
          <p:cNvSpPr/>
          <p:nvPr/>
        </p:nvSpPr>
        <p:spPr>
          <a:xfrm>
            <a:off x="574876" y="764704"/>
            <a:ext cx="11540258" cy="4524315"/>
          </a:xfrm>
          <a:prstGeom prst="rect">
            <a:avLst/>
          </a:prstGeom>
        </p:spPr>
        <p:txBody>
          <a:bodyPr wrap="square">
            <a:spAutoFit/>
          </a:bodyPr>
          <a:lstStyle/>
          <a:p>
            <a:r>
              <a:rPr lang="tr-TR" sz="3600" dirty="0"/>
              <a:t> </a:t>
            </a:r>
          </a:p>
          <a:p>
            <a:pPr lvl="0"/>
            <a:r>
              <a:rPr lang="tr-TR" sz="2800" b="1" dirty="0">
                <a:solidFill>
                  <a:srgbClr val="F9D1A9"/>
                </a:solidFill>
              </a:rPr>
              <a:t>TOPLUMSAL KATKI</a:t>
            </a:r>
          </a:p>
          <a:p>
            <a:r>
              <a:rPr lang="tr-TR" sz="2800" b="1" dirty="0"/>
              <a:t> </a:t>
            </a:r>
          </a:p>
          <a:p>
            <a:r>
              <a:rPr lang="tr-TR" sz="2800" b="1" dirty="0">
                <a:solidFill>
                  <a:srgbClr val="F9D1A9"/>
                </a:solidFill>
              </a:rPr>
              <a:t>    1. Toplumsal Katkı Stratejisi</a:t>
            </a:r>
            <a:endParaRPr lang="tr-TR" sz="2800" dirty="0">
              <a:solidFill>
                <a:srgbClr val="F9D1A9"/>
              </a:solidFill>
            </a:endParaRPr>
          </a:p>
          <a:p>
            <a:r>
              <a:rPr lang="tr-TR" sz="2800" dirty="0"/>
              <a:t>1.1. Toplumsal katkı politikası, hedefleri ve stratejisi</a:t>
            </a:r>
          </a:p>
          <a:p>
            <a:r>
              <a:rPr lang="tr-TR" sz="2800" dirty="0"/>
              <a:t>1.2. Toplumsal katkı süreçlerinin yönetimi ve </a:t>
            </a:r>
            <a:r>
              <a:rPr lang="tr-TR" sz="2800" dirty="0" err="1"/>
              <a:t>organizasyonel</a:t>
            </a:r>
            <a:r>
              <a:rPr lang="tr-TR" sz="2800" dirty="0"/>
              <a:t> yapısı</a:t>
            </a:r>
          </a:p>
          <a:p>
            <a:r>
              <a:rPr lang="tr-TR" sz="2800" b="1" dirty="0"/>
              <a:t>    </a:t>
            </a:r>
            <a:r>
              <a:rPr lang="tr-TR" sz="2800" b="1" dirty="0">
                <a:solidFill>
                  <a:srgbClr val="F9D1A9"/>
                </a:solidFill>
              </a:rPr>
              <a:t>2. Toplumsal Katkı Kaynakları</a:t>
            </a:r>
            <a:endParaRPr lang="tr-TR" sz="2800" dirty="0">
              <a:solidFill>
                <a:srgbClr val="F9D1A9"/>
              </a:solidFill>
            </a:endParaRPr>
          </a:p>
          <a:p>
            <a:r>
              <a:rPr lang="tr-TR" sz="2800" dirty="0"/>
              <a:t>2.1. Kaynaklar</a:t>
            </a:r>
          </a:p>
          <a:p>
            <a:r>
              <a:rPr lang="tr-TR" sz="2800" b="1" dirty="0"/>
              <a:t>    </a:t>
            </a:r>
            <a:r>
              <a:rPr lang="tr-TR" sz="2800" b="1" dirty="0">
                <a:solidFill>
                  <a:srgbClr val="F9D1A9"/>
                </a:solidFill>
              </a:rPr>
              <a:t>3. Toplumsal Katkı Performansı</a:t>
            </a:r>
            <a:endParaRPr lang="tr-TR" sz="2800" dirty="0">
              <a:solidFill>
                <a:srgbClr val="F9D1A9"/>
              </a:solidFill>
            </a:endParaRPr>
          </a:p>
          <a:p>
            <a:r>
              <a:rPr lang="tr-TR" sz="2800" dirty="0"/>
              <a:t>3.1.Toplumsal katkı performansının izlenmesi ve iyileştirilmesi</a:t>
            </a:r>
          </a:p>
        </p:txBody>
      </p:sp>
    </p:spTree>
    <p:extLst>
      <p:ext uri="{BB962C8B-B14F-4D97-AF65-F5344CB8AC3E}">
        <p14:creationId xmlns:p14="http://schemas.microsoft.com/office/powerpoint/2010/main" val="3968706539"/>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19736" y="0"/>
            <a:ext cx="4392488" cy="2838290"/>
          </a:xfrm>
        </p:spPr>
        <p:txBody>
          <a:bodyPr>
            <a:normAutofit/>
          </a:bodyPr>
          <a:lstStyle/>
          <a:p>
            <a:pPr marL="0" indent="0" algn="ctr">
              <a:buNone/>
            </a:pPr>
            <a:r>
              <a:rPr lang="tr-TR" sz="6600" b="1" dirty="0">
                <a:solidFill>
                  <a:schemeClr val="tx2">
                    <a:lumMod val="60000"/>
                    <a:lumOff val="40000"/>
                  </a:schemeClr>
                </a:solidFill>
              </a:rPr>
              <a:t>MEVZUAT</a:t>
            </a: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1415480" y="2547277"/>
            <a:ext cx="8496944" cy="830997"/>
          </a:xfrm>
          <a:prstGeom prst="rect">
            <a:avLst/>
          </a:prstGeom>
        </p:spPr>
        <p:txBody>
          <a:bodyPr wrap="square">
            <a:spAutoFit/>
          </a:bodyPr>
          <a:lstStyle/>
          <a:p>
            <a:pPr algn="ctr"/>
            <a:endParaRPr lang="tr-TR" sz="4800" b="1" dirty="0">
              <a:solidFill>
                <a:srgbClr val="F9D1A9"/>
              </a:solidFill>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8" y="0"/>
            <a:ext cx="12176402" cy="6107950"/>
          </a:xfrm>
          <a:prstGeom prst="rect">
            <a:avLst/>
          </a:prstGeom>
        </p:spPr>
      </p:pic>
      <p:sp>
        <p:nvSpPr>
          <p:cNvPr id="8" name="Dikdörtgen 7"/>
          <p:cNvSpPr/>
          <p:nvPr/>
        </p:nvSpPr>
        <p:spPr>
          <a:xfrm>
            <a:off x="7968208" y="4725144"/>
            <a:ext cx="3750459" cy="923330"/>
          </a:xfrm>
          <a:prstGeom prst="rect">
            <a:avLst/>
          </a:prstGeom>
          <a:noFill/>
        </p:spPr>
        <p:txBody>
          <a:bodyPr wrap="square" lIns="91440" tIns="45720" rIns="91440" bIns="45720">
            <a:spAutoFit/>
          </a:bodyPr>
          <a:lstStyle/>
          <a:p>
            <a:pPr algn="ctr"/>
            <a:r>
              <a:rPr lang="tr-TR" sz="5400" b="1" cap="none" spc="0" dirty="0">
                <a:ln w="22225">
                  <a:solidFill>
                    <a:schemeClr val="accent2"/>
                  </a:solidFill>
                  <a:prstDash val="solid"/>
                </a:ln>
                <a:solidFill>
                  <a:srgbClr val="F9D1A9"/>
                </a:solidFill>
                <a:effectLst/>
              </a:rPr>
              <a:t>MEVZUAT</a:t>
            </a:r>
          </a:p>
        </p:txBody>
      </p:sp>
    </p:spTree>
    <p:extLst>
      <p:ext uri="{BB962C8B-B14F-4D97-AF65-F5344CB8AC3E}">
        <p14:creationId xmlns:p14="http://schemas.microsoft.com/office/powerpoint/2010/main" val="221578828"/>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52" y="-152415"/>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sp>
        <p:nvSpPr>
          <p:cNvPr id="5" name="Dikdörtgen 4"/>
          <p:cNvSpPr/>
          <p:nvPr/>
        </p:nvSpPr>
        <p:spPr>
          <a:xfrm>
            <a:off x="84552" y="332656"/>
            <a:ext cx="11628072" cy="5509200"/>
          </a:xfrm>
          <a:prstGeom prst="rect">
            <a:avLst/>
          </a:prstGeom>
        </p:spPr>
        <p:txBody>
          <a:bodyPr wrap="square">
            <a:spAutoFit/>
          </a:bodyPr>
          <a:lstStyle/>
          <a:p>
            <a:pPr lvl="0"/>
            <a:r>
              <a:rPr lang="tr-TR" sz="3200" b="1" dirty="0">
                <a:solidFill>
                  <a:srgbClr val="F9D1A9"/>
                </a:solidFill>
              </a:rPr>
              <a:t>YÖNETİM SİSTEMİ</a:t>
            </a:r>
          </a:p>
          <a:p>
            <a:r>
              <a:rPr lang="tr-TR" sz="3200" b="1" dirty="0"/>
              <a:t> 	 	</a:t>
            </a:r>
          </a:p>
          <a:p>
            <a:r>
              <a:rPr lang="tr-TR" sz="3200" b="1" dirty="0"/>
              <a:t>1. </a:t>
            </a:r>
            <a:r>
              <a:rPr lang="tr-TR" sz="3200" b="1" dirty="0">
                <a:solidFill>
                  <a:srgbClr val="F9D1A9"/>
                </a:solidFill>
              </a:rPr>
              <a:t>Yönetim ve İdari Birimlerin Yapısı</a:t>
            </a:r>
            <a:endParaRPr lang="tr-TR" sz="3200" dirty="0">
              <a:solidFill>
                <a:srgbClr val="F9D1A9"/>
              </a:solidFill>
            </a:endParaRPr>
          </a:p>
          <a:p>
            <a:r>
              <a:rPr lang="tr-TR" sz="3200" dirty="0"/>
              <a:t>  1.1. Yönetim modeli ve idari yapı</a:t>
            </a:r>
          </a:p>
          <a:p>
            <a:r>
              <a:rPr lang="tr-TR" sz="3200" dirty="0"/>
              <a:t>             1.2. Süreç yönetimi</a:t>
            </a:r>
          </a:p>
          <a:p>
            <a:r>
              <a:rPr lang="tr-TR" sz="3200" b="1" dirty="0"/>
              <a:t>2. </a:t>
            </a:r>
            <a:r>
              <a:rPr lang="tr-TR" sz="3200" b="1" dirty="0">
                <a:solidFill>
                  <a:srgbClr val="F9D1A9"/>
                </a:solidFill>
              </a:rPr>
              <a:t>Kaynakların Yönetimi</a:t>
            </a:r>
            <a:endParaRPr lang="tr-TR" sz="3200" dirty="0">
              <a:solidFill>
                <a:srgbClr val="F9D1A9"/>
              </a:solidFill>
            </a:endParaRPr>
          </a:p>
          <a:p>
            <a:r>
              <a:rPr lang="tr-TR" sz="3200" dirty="0"/>
              <a:t>2.1. İnsan kaynakları yönetimi</a:t>
            </a:r>
          </a:p>
          <a:p>
            <a:r>
              <a:rPr lang="tr-TR" sz="3200" dirty="0"/>
              <a:t>2.2. Finansal kaynakların yönetimi</a:t>
            </a:r>
          </a:p>
          <a:p>
            <a:r>
              <a:rPr lang="tr-TR" sz="3200" b="1" dirty="0"/>
              <a:t>3. </a:t>
            </a:r>
            <a:r>
              <a:rPr lang="tr-TR" sz="3200" b="1" dirty="0">
                <a:solidFill>
                  <a:srgbClr val="F9D1A9"/>
                </a:solidFill>
              </a:rPr>
              <a:t>Bilgi Yönetim Sistemi</a:t>
            </a:r>
            <a:endParaRPr lang="tr-TR" sz="3200" dirty="0">
              <a:solidFill>
                <a:srgbClr val="F9D1A9"/>
              </a:solidFill>
            </a:endParaRPr>
          </a:p>
          <a:p>
            <a:r>
              <a:rPr lang="tr-TR" sz="3200" dirty="0"/>
              <a:t>     3.1. Entegre bilgi yönetim sistemi</a:t>
            </a:r>
          </a:p>
          <a:p>
            <a:r>
              <a:rPr lang="tr-TR" sz="3200" dirty="0"/>
              <a:t>     3.2. Bilgi güvenliği ve güvenilirliği</a:t>
            </a:r>
          </a:p>
        </p:txBody>
      </p:sp>
    </p:spTree>
    <p:extLst>
      <p:ext uri="{BB962C8B-B14F-4D97-AF65-F5344CB8AC3E}">
        <p14:creationId xmlns:p14="http://schemas.microsoft.com/office/powerpoint/2010/main" val="398935885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52" y="257984"/>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sp>
        <p:nvSpPr>
          <p:cNvPr id="5" name="Dikdörtgen 4"/>
          <p:cNvSpPr/>
          <p:nvPr/>
        </p:nvSpPr>
        <p:spPr>
          <a:xfrm>
            <a:off x="369189" y="1878940"/>
            <a:ext cx="11629292" cy="1815882"/>
          </a:xfrm>
          <a:prstGeom prst="rect">
            <a:avLst/>
          </a:prstGeom>
        </p:spPr>
        <p:txBody>
          <a:bodyPr wrap="square">
            <a:spAutoFit/>
          </a:bodyPr>
          <a:lstStyle/>
          <a:p>
            <a:r>
              <a:rPr lang="tr-TR" sz="2800" b="1" dirty="0">
                <a:solidFill>
                  <a:srgbClr val="F9D1A9"/>
                </a:solidFill>
              </a:rPr>
              <a:t>4. Destek Hizmetleri</a:t>
            </a:r>
            <a:endParaRPr lang="tr-TR" sz="2800" dirty="0">
              <a:solidFill>
                <a:srgbClr val="F9D1A9"/>
              </a:solidFill>
            </a:endParaRPr>
          </a:p>
          <a:p>
            <a:r>
              <a:rPr lang="tr-TR" sz="2800" dirty="0"/>
              <a:t>                4.1. Hizmet ve malların uygunluğu, kalitesi ve sürekliliği</a:t>
            </a:r>
          </a:p>
          <a:p>
            <a:r>
              <a:rPr lang="tr-TR" sz="2800" b="1" dirty="0">
                <a:solidFill>
                  <a:srgbClr val="F9D1A9"/>
                </a:solidFill>
              </a:rPr>
              <a:t>5. Kamuoyunu Bilgilendirme ve Hesap Verebilirlik</a:t>
            </a:r>
            <a:r>
              <a:rPr lang="tr-TR" sz="2800" b="1" dirty="0"/>
              <a:t>	</a:t>
            </a:r>
            <a:endParaRPr lang="tr-TR" sz="2800" dirty="0"/>
          </a:p>
          <a:p>
            <a:r>
              <a:rPr lang="tr-TR" sz="2800" dirty="0"/>
              <a:t>                5.1. Kamuoyunu bilgilendirme ve hesap verebilirlik</a:t>
            </a:r>
          </a:p>
        </p:txBody>
      </p:sp>
    </p:spTree>
    <p:extLst>
      <p:ext uri="{BB962C8B-B14F-4D97-AF65-F5344CB8AC3E}">
        <p14:creationId xmlns:p14="http://schemas.microsoft.com/office/powerpoint/2010/main" val="265314385"/>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52" y="257984"/>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sp>
        <p:nvSpPr>
          <p:cNvPr id="5" name="Dikdörtgen 4"/>
          <p:cNvSpPr/>
          <p:nvPr/>
        </p:nvSpPr>
        <p:spPr>
          <a:xfrm>
            <a:off x="369189" y="1878940"/>
            <a:ext cx="11629292" cy="1815882"/>
          </a:xfrm>
          <a:prstGeom prst="rect">
            <a:avLst/>
          </a:prstGeom>
        </p:spPr>
        <p:txBody>
          <a:bodyPr wrap="square">
            <a:spAutoFit/>
          </a:bodyPr>
          <a:lstStyle/>
          <a:p>
            <a:r>
              <a:rPr lang="tr-TR" sz="2800" b="1" dirty="0">
                <a:solidFill>
                  <a:srgbClr val="F9D1A9"/>
                </a:solidFill>
              </a:rPr>
              <a:t>4. Destek Hizmetleri</a:t>
            </a:r>
            <a:endParaRPr lang="tr-TR" sz="2800" dirty="0">
              <a:solidFill>
                <a:srgbClr val="F9D1A9"/>
              </a:solidFill>
            </a:endParaRPr>
          </a:p>
          <a:p>
            <a:r>
              <a:rPr lang="tr-TR" sz="2800" dirty="0"/>
              <a:t>                4.1. Hizmet ve malların uygunluğu, kalitesi ve sürekliliği</a:t>
            </a:r>
          </a:p>
          <a:p>
            <a:r>
              <a:rPr lang="tr-TR" sz="2800" b="1" dirty="0">
                <a:solidFill>
                  <a:srgbClr val="F9D1A9"/>
                </a:solidFill>
              </a:rPr>
              <a:t>5. Kamuoyunu Bilgilendirme ve Hesap Verebilirlik</a:t>
            </a:r>
            <a:r>
              <a:rPr lang="tr-TR" sz="2800" b="1" dirty="0"/>
              <a:t>	</a:t>
            </a:r>
            <a:endParaRPr lang="tr-TR" sz="2800" dirty="0"/>
          </a:p>
          <a:p>
            <a:r>
              <a:rPr lang="tr-TR" sz="2800" dirty="0"/>
              <a:t>                5.1. Kamuoyunu bilgilendirme ve hesap verebilirlik</a:t>
            </a:r>
          </a:p>
        </p:txBody>
      </p:sp>
    </p:spTree>
    <p:extLst>
      <p:ext uri="{BB962C8B-B14F-4D97-AF65-F5344CB8AC3E}">
        <p14:creationId xmlns:p14="http://schemas.microsoft.com/office/powerpoint/2010/main" val="160209092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52" y="-152415"/>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sp>
        <p:nvSpPr>
          <p:cNvPr id="5" name="Dikdörtgen 4"/>
          <p:cNvSpPr/>
          <p:nvPr/>
        </p:nvSpPr>
        <p:spPr>
          <a:xfrm>
            <a:off x="221940" y="409785"/>
            <a:ext cx="12090235" cy="5635197"/>
          </a:xfrm>
          <a:prstGeom prst="rect">
            <a:avLst/>
          </a:prstGeom>
        </p:spPr>
        <p:txBody>
          <a:bodyPr wrap="square">
            <a:spAutoFit/>
          </a:bodyPr>
          <a:lstStyle/>
          <a:p>
            <a:r>
              <a:rPr lang="tr-TR" sz="2000" b="1" dirty="0">
                <a:solidFill>
                  <a:srgbClr val="F9D1A9"/>
                </a:solidFill>
              </a:rPr>
              <a:t>A.1. Misyon ve Stratejik Amaçlar</a:t>
            </a:r>
          </a:p>
          <a:p>
            <a:r>
              <a:rPr lang="tr-TR" sz="2400" b="1" dirty="0"/>
              <a:t> </a:t>
            </a:r>
            <a:endParaRPr lang="tr-TR" sz="2400" dirty="0"/>
          </a:p>
          <a:p>
            <a:pPr>
              <a:tabLst>
                <a:tab pos="896938" algn="l"/>
              </a:tabLst>
            </a:pPr>
            <a:r>
              <a:rPr lang="tr-TR" sz="2400" dirty="0"/>
              <a:t>       </a:t>
            </a:r>
            <a:r>
              <a:rPr lang="tr-TR" sz="2000" dirty="0"/>
              <a:t>1.1. Misyon, vizyon, stratejik </a:t>
            </a:r>
            <a:r>
              <a:rPr lang="tr-TR" sz="2000" dirty="0" err="1"/>
              <a:t>amac</a:t>
            </a:r>
            <a:r>
              <a:rPr lang="tr-TR" sz="2000" dirty="0"/>
              <a:t>̧ ve hedefler </a:t>
            </a:r>
          </a:p>
          <a:p>
            <a:r>
              <a:rPr lang="tr-TR" sz="2000" dirty="0"/>
              <a:t>        1.2. Kalite güvencesi; eğitim ve öğretim; araştırma ve geliştirme; toplumsal katkı ve yönetim   </a:t>
            </a:r>
            <a:r>
              <a:rPr lang="tr-TR" sz="2000" dirty="0" err="1"/>
              <a:t>politikiları</a:t>
            </a:r>
            <a:endParaRPr lang="tr-TR" sz="2000" dirty="0"/>
          </a:p>
          <a:p>
            <a:r>
              <a:rPr lang="tr-TR" sz="2000" dirty="0"/>
              <a:t>        1.3. Kurumsal performans yönetimi</a:t>
            </a:r>
          </a:p>
          <a:p>
            <a:endParaRPr lang="tr-TR" sz="2000" dirty="0"/>
          </a:p>
          <a:p>
            <a:r>
              <a:rPr lang="tr-TR" sz="2000" b="1" dirty="0">
                <a:solidFill>
                  <a:srgbClr val="F9D1A9"/>
                </a:solidFill>
              </a:rPr>
              <a:t>A.2. İç Kalite Güvencesi</a:t>
            </a:r>
            <a:endParaRPr lang="tr-TR" sz="2000" dirty="0">
              <a:solidFill>
                <a:srgbClr val="F9D1A9"/>
              </a:solidFill>
            </a:endParaRPr>
          </a:p>
          <a:p>
            <a:r>
              <a:rPr lang="tr-TR" sz="2000" dirty="0"/>
              <a:t>       2.1. Kalite Komisyonu</a:t>
            </a:r>
          </a:p>
          <a:p>
            <a:r>
              <a:rPr lang="tr-TR" sz="2000" dirty="0"/>
              <a:t>       2.2. İç kalite güvencesi mekanizmaları (PUKÖ çevrimleri, takvim, birimlerin yapısı) yönetimi</a:t>
            </a:r>
          </a:p>
          <a:p>
            <a:r>
              <a:rPr lang="tr-TR" sz="2000" dirty="0"/>
              <a:t>       2.3. Liderlik ve kalite güvencesi kültürü</a:t>
            </a:r>
          </a:p>
          <a:p>
            <a:endParaRPr lang="tr-TR" sz="2000" dirty="0"/>
          </a:p>
          <a:p>
            <a:r>
              <a:rPr lang="tr-TR" sz="2000" b="1" dirty="0">
                <a:solidFill>
                  <a:srgbClr val="F9D1A9"/>
                </a:solidFill>
              </a:rPr>
              <a:t>A.3. Paydaş Katılımı</a:t>
            </a:r>
            <a:endParaRPr lang="tr-TR" sz="2000" dirty="0">
              <a:solidFill>
                <a:srgbClr val="F9D1A9"/>
              </a:solidFill>
            </a:endParaRPr>
          </a:p>
          <a:p>
            <a:pPr marL="449263" indent="-449263"/>
            <a:r>
              <a:rPr lang="tr-TR" sz="2000" dirty="0"/>
              <a:t>       3.1. İç ve dış paydaşların kalite güvencesi, </a:t>
            </a:r>
            <a:r>
              <a:rPr lang="tr-TR" dirty="0"/>
              <a:t>eğitim</a:t>
            </a:r>
            <a:r>
              <a:rPr lang="tr-TR" sz="2000" dirty="0"/>
              <a:t> ve öğretim, araştırma ve geliştirme, yönetim     ve </a:t>
            </a:r>
            <a:r>
              <a:rPr lang="tr-TR" sz="2000" dirty="0" err="1"/>
              <a:t>uluslararasılaşma</a:t>
            </a:r>
            <a:r>
              <a:rPr lang="tr-TR" sz="2000" dirty="0"/>
              <a:t> süreçlerine katılımı</a:t>
            </a:r>
          </a:p>
          <a:p>
            <a:pPr>
              <a:lnSpc>
                <a:spcPct val="107000"/>
              </a:lnSpc>
              <a:spcBef>
                <a:spcPts val="200"/>
              </a:spcBef>
              <a:spcAft>
                <a:spcPts val="0"/>
              </a:spcAft>
            </a:pPr>
            <a:endParaRPr lang="tr-TR" sz="3600" b="1" dirty="0">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985057"/>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138" y="-172784"/>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sp>
        <p:nvSpPr>
          <p:cNvPr id="5" name="Dikdörtgen 4"/>
          <p:cNvSpPr/>
          <p:nvPr/>
        </p:nvSpPr>
        <p:spPr>
          <a:xfrm>
            <a:off x="1271464" y="1844824"/>
            <a:ext cx="11941514" cy="1938992"/>
          </a:xfrm>
          <a:prstGeom prst="rect">
            <a:avLst/>
          </a:prstGeom>
        </p:spPr>
        <p:txBody>
          <a:bodyPr wrap="square">
            <a:spAutoFit/>
          </a:bodyPr>
          <a:lstStyle/>
          <a:p>
            <a:r>
              <a:rPr lang="tr-TR" sz="2400" b="1" dirty="0">
                <a:solidFill>
                  <a:srgbClr val="F9D1A9"/>
                </a:solidFill>
              </a:rPr>
              <a:t>A.4. </a:t>
            </a:r>
            <a:r>
              <a:rPr lang="tr-TR" sz="2400" b="1" dirty="0" err="1">
                <a:solidFill>
                  <a:srgbClr val="F9D1A9"/>
                </a:solidFill>
              </a:rPr>
              <a:t>Uluslararasılaşma</a:t>
            </a:r>
            <a:endParaRPr lang="tr-TR" sz="2400" dirty="0">
              <a:solidFill>
                <a:srgbClr val="F9D1A9"/>
              </a:solidFill>
            </a:endParaRPr>
          </a:p>
          <a:p>
            <a:r>
              <a:rPr lang="tr-TR" sz="2400" dirty="0"/>
              <a:t>4.1. </a:t>
            </a:r>
            <a:r>
              <a:rPr lang="tr-TR" sz="2400" dirty="0" err="1"/>
              <a:t>Uluslararasılaşma</a:t>
            </a:r>
            <a:r>
              <a:rPr lang="tr-TR" sz="2400" dirty="0"/>
              <a:t> politikası </a:t>
            </a:r>
          </a:p>
          <a:p>
            <a:r>
              <a:rPr lang="tr-TR" sz="2400" dirty="0"/>
              <a:t>4.2. </a:t>
            </a:r>
            <a:r>
              <a:rPr lang="tr-TR" sz="2400" dirty="0" err="1"/>
              <a:t>Uluslararasılaşma</a:t>
            </a:r>
            <a:r>
              <a:rPr lang="tr-TR" sz="2400" dirty="0"/>
              <a:t> süreçlerinin yönetimi ve </a:t>
            </a:r>
            <a:r>
              <a:rPr lang="tr-TR" sz="2400" dirty="0" err="1"/>
              <a:t>organizasyonel</a:t>
            </a:r>
            <a:r>
              <a:rPr lang="tr-TR" sz="2400" dirty="0"/>
              <a:t> yapısı</a:t>
            </a:r>
          </a:p>
          <a:p>
            <a:r>
              <a:rPr lang="tr-TR" sz="2400" dirty="0"/>
              <a:t>4.3. </a:t>
            </a:r>
            <a:r>
              <a:rPr lang="tr-TR" sz="2400" dirty="0" err="1"/>
              <a:t>Uluslararasılaşma</a:t>
            </a:r>
            <a:r>
              <a:rPr lang="tr-TR" sz="2400" dirty="0"/>
              <a:t> kaynakları</a:t>
            </a:r>
          </a:p>
          <a:p>
            <a:r>
              <a:rPr lang="tr-TR" sz="2400" dirty="0"/>
              <a:t>4.4. </a:t>
            </a:r>
            <a:r>
              <a:rPr lang="tr-TR" sz="2400" dirty="0" err="1"/>
              <a:t>Uluslararasılaşma</a:t>
            </a:r>
            <a:r>
              <a:rPr lang="tr-TR" sz="2400" dirty="0"/>
              <a:t> performansı</a:t>
            </a:r>
          </a:p>
        </p:txBody>
      </p:sp>
    </p:spTree>
    <p:extLst>
      <p:ext uri="{BB962C8B-B14F-4D97-AF65-F5344CB8AC3E}">
        <p14:creationId xmlns:p14="http://schemas.microsoft.com/office/powerpoint/2010/main" val="183513824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138" y="-172784"/>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pic>
        <p:nvPicPr>
          <p:cNvPr id="8" name="Resim 7">
            <a:extLst>
              <a:ext uri="{FF2B5EF4-FFF2-40B4-BE49-F238E27FC236}">
                <a16:creationId xmlns:a16="http://schemas.microsoft.com/office/drawing/2014/main" id="{65CF8290-2AFB-4A6F-B9A6-92C11E3F41CD}"/>
              </a:ext>
            </a:extLst>
          </p:cNvPr>
          <p:cNvPicPr>
            <a:picLocks noChangeAspect="1"/>
          </p:cNvPicPr>
          <p:nvPr/>
        </p:nvPicPr>
        <p:blipFill>
          <a:blip r:embed="rId4"/>
          <a:stretch>
            <a:fillRect/>
          </a:stretch>
        </p:blipFill>
        <p:spPr>
          <a:xfrm>
            <a:off x="-46270" y="29515"/>
            <a:ext cx="12192000" cy="6804598"/>
          </a:xfrm>
          <a:prstGeom prst="rect">
            <a:avLst/>
          </a:prstGeom>
        </p:spPr>
      </p:pic>
    </p:spTree>
    <p:extLst>
      <p:ext uri="{BB962C8B-B14F-4D97-AF65-F5344CB8AC3E}">
        <p14:creationId xmlns:p14="http://schemas.microsoft.com/office/powerpoint/2010/main" val="47652489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138" y="-172784"/>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pic>
        <p:nvPicPr>
          <p:cNvPr id="5" name="Resim 4">
            <a:extLst>
              <a:ext uri="{FF2B5EF4-FFF2-40B4-BE49-F238E27FC236}">
                <a16:creationId xmlns:a16="http://schemas.microsoft.com/office/drawing/2014/main" id="{109CE51F-A321-4B1C-9260-41EE0CC1A7D8}"/>
              </a:ext>
            </a:extLst>
          </p:cNvPr>
          <p:cNvPicPr>
            <a:picLocks noChangeAspect="1"/>
          </p:cNvPicPr>
          <p:nvPr/>
        </p:nvPicPr>
        <p:blipFill>
          <a:blip r:embed="rId4"/>
          <a:stretch>
            <a:fillRect/>
          </a:stretch>
        </p:blipFill>
        <p:spPr>
          <a:xfrm>
            <a:off x="0" y="0"/>
            <a:ext cx="12192000" cy="6864831"/>
          </a:xfrm>
          <a:prstGeom prst="rect">
            <a:avLst/>
          </a:prstGeom>
        </p:spPr>
      </p:pic>
    </p:spTree>
    <p:extLst>
      <p:ext uri="{BB962C8B-B14F-4D97-AF65-F5344CB8AC3E}">
        <p14:creationId xmlns:p14="http://schemas.microsoft.com/office/powerpoint/2010/main" val="10343946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138" y="-172784"/>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pic>
        <p:nvPicPr>
          <p:cNvPr id="8" name="Resim 7">
            <a:extLst>
              <a:ext uri="{FF2B5EF4-FFF2-40B4-BE49-F238E27FC236}">
                <a16:creationId xmlns:a16="http://schemas.microsoft.com/office/drawing/2014/main" id="{1541AA4F-3A41-40E4-B800-160B907FB8E9}"/>
              </a:ext>
            </a:extLst>
          </p:cNvPr>
          <p:cNvPicPr>
            <a:picLocks noChangeAspect="1"/>
          </p:cNvPicPr>
          <p:nvPr/>
        </p:nvPicPr>
        <p:blipFill>
          <a:blip r:embed="rId4"/>
          <a:stretch>
            <a:fillRect/>
          </a:stretch>
        </p:blipFill>
        <p:spPr>
          <a:xfrm>
            <a:off x="0" y="-27535"/>
            <a:ext cx="12192000" cy="6892365"/>
          </a:xfrm>
          <a:prstGeom prst="rect">
            <a:avLst/>
          </a:prstGeom>
        </p:spPr>
      </p:pic>
    </p:spTree>
    <p:extLst>
      <p:ext uri="{BB962C8B-B14F-4D97-AF65-F5344CB8AC3E}">
        <p14:creationId xmlns:p14="http://schemas.microsoft.com/office/powerpoint/2010/main" val="2084026828"/>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138" y="-172784"/>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pic>
        <p:nvPicPr>
          <p:cNvPr id="5" name="Resim 4">
            <a:extLst>
              <a:ext uri="{FF2B5EF4-FFF2-40B4-BE49-F238E27FC236}">
                <a16:creationId xmlns:a16="http://schemas.microsoft.com/office/drawing/2014/main" id="{9EA8395B-AE13-49F1-B046-088C89189378}"/>
              </a:ext>
            </a:extLst>
          </p:cNvPr>
          <p:cNvPicPr>
            <a:picLocks noChangeAspect="1"/>
          </p:cNvPicPr>
          <p:nvPr/>
        </p:nvPicPr>
        <p:blipFill>
          <a:blip r:embed="rId4"/>
          <a:stretch>
            <a:fillRect/>
          </a:stretch>
        </p:blipFill>
        <p:spPr>
          <a:xfrm>
            <a:off x="0" y="0"/>
            <a:ext cx="12192000" cy="6834113"/>
          </a:xfrm>
          <a:prstGeom prst="rect">
            <a:avLst/>
          </a:prstGeom>
        </p:spPr>
      </p:pic>
    </p:spTree>
    <p:extLst>
      <p:ext uri="{BB962C8B-B14F-4D97-AF65-F5344CB8AC3E}">
        <p14:creationId xmlns:p14="http://schemas.microsoft.com/office/powerpoint/2010/main" val="2370379029"/>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138" y="-172784"/>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pic>
        <p:nvPicPr>
          <p:cNvPr id="5" name="Resim 4">
            <a:extLst>
              <a:ext uri="{FF2B5EF4-FFF2-40B4-BE49-F238E27FC236}">
                <a16:creationId xmlns:a16="http://schemas.microsoft.com/office/drawing/2014/main" id="{29E09D95-60DE-4A7C-938E-36480D539900}"/>
              </a:ext>
            </a:extLst>
          </p:cNvPr>
          <p:cNvPicPr>
            <a:picLocks noChangeAspect="1"/>
          </p:cNvPicPr>
          <p:nvPr/>
        </p:nvPicPr>
        <p:blipFill>
          <a:blip r:embed="rId4"/>
          <a:stretch>
            <a:fillRect/>
          </a:stretch>
        </p:blipFill>
        <p:spPr>
          <a:xfrm>
            <a:off x="45125" y="-11338"/>
            <a:ext cx="12109498" cy="6869338"/>
          </a:xfrm>
          <a:prstGeom prst="rect">
            <a:avLst/>
          </a:prstGeom>
        </p:spPr>
      </p:pic>
    </p:spTree>
    <p:extLst>
      <p:ext uri="{BB962C8B-B14F-4D97-AF65-F5344CB8AC3E}">
        <p14:creationId xmlns:p14="http://schemas.microsoft.com/office/powerpoint/2010/main" val="4189471531"/>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2117" y="230387"/>
            <a:ext cx="11686531" cy="5646886"/>
          </a:xfrm>
        </p:spPr>
        <p:txBody>
          <a:bodyPr>
            <a:normAutofit fontScale="70000" lnSpcReduction="20000"/>
          </a:bodyPr>
          <a:lstStyle/>
          <a:p>
            <a:pPr marL="0" indent="0" algn="ctr">
              <a:buNone/>
            </a:pPr>
            <a:r>
              <a:rPr lang="tr-TR" sz="4000" b="1" dirty="0">
                <a:solidFill>
                  <a:schemeClr val="tx1"/>
                </a:solidFill>
              </a:rPr>
              <a:t> </a:t>
            </a:r>
            <a:r>
              <a:rPr lang="tr-TR" sz="4000" b="1" dirty="0">
                <a:solidFill>
                  <a:srgbClr val="F9D1A9"/>
                </a:solidFill>
              </a:rPr>
              <a:t>YÜKSEKÖĞRETİM KALİTE GÜVENCESİ YÖNETMELİĞİ</a:t>
            </a:r>
          </a:p>
          <a:p>
            <a:pPr marL="0" indent="0">
              <a:buNone/>
            </a:pPr>
            <a:r>
              <a:rPr lang="tr-TR" sz="4000" b="1" dirty="0">
                <a:solidFill>
                  <a:srgbClr val="F9D1A9"/>
                </a:solidFill>
              </a:rPr>
              <a:t>                              </a:t>
            </a:r>
            <a:r>
              <a:rPr lang="tr-TR" sz="4000" b="1" dirty="0">
                <a:solidFill>
                  <a:schemeClr val="tx2">
                    <a:lumMod val="60000"/>
                    <a:lumOff val="40000"/>
                  </a:schemeClr>
                </a:solidFill>
              </a:rPr>
              <a:t>BİRİNCİ BÖLÜM</a:t>
            </a:r>
          </a:p>
          <a:p>
            <a:pPr marL="0" indent="0">
              <a:buNone/>
            </a:pPr>
            <a:r>
              <a:rPr lang="tr-TR" sz="4000" b="1" dirty="0">
                <a:solidFill>
                  <a:srgbClr val="F9D1A9"/>
                </a:solidFill>
              </a:rPr>
              <a:t>Amaç, Kapsam, Dayanak ve Tanımlar</a:t>
            </a:r>
          </a:p>
          <a:p>
            <a:pPr marL="0" indent="0">
              <a:buNone/>
            </a:pPr>
            <a:r>
              <a:rPr lang="tr-TR" sz="4000" b="1" dirty="0">
                <a:solidFill>
                  <a:srgbClr val="F9D1A9"/>
                </a:solidFill>
              </a:rPr>
              <a:t>Amaç ve kapsam</a:t>
            </a:r>
          </a:p>
          <a:p>
            <a:pPr marL="0" indent="0">
              <a:buNone/>
            </a:pPr>
            <a:r>
              <a:rPr lang="tr-TR" sz="3400" i="1" dirty="0">
                <a:solidFill>
                  <a:schemeClr val="tx1"/>
                </a:solidFill>
              </a:rPr>
              <a:t>2547 Sayılı Kanunun Ek 35. maddesine dayanılarak hazırlanmıştır</a:t>
            </a:r>
          </a:p>
          <a:p>
            <a:pPr marL="0" indent="0" algn="just">
              <a:buNone/>
            </a:pPr>
            <a:r>
              <a:rPr lang="tr-TR" sz="4000" b="1" dirty="0">
                <a:solidFill>
                  <a:schemeClr val="tx2">
                    <a:lumMod val="60000"/>
                    <a:lumOff val="40000"/>
                  </a:schemeClr>
                </a:solidFill>
              </a:rPr>
              <a:t>MADDE 1 – (1) </a:t>
            </a:r>
            <a:r>
              <a:rPr lang="tr-TR" sz="3400" dirty="0">
                <a:solidFill>
                  <a:schemeClr val="tx1"/>
                </a:solidFill>
              </a:rPr>
              <a:t>Bu Yönetmelik, yükseköğretim sistemindeki iç ve dış kalite güvencesi, yükseköğretim kurumlarının eğitim-öğretim, araştırma ve toplumsal katkı faaliyetleri ile idari hizmetlerinin kalite düzeylerine ilişkin ulusal ve uluslararası kalite standartlarına göre Yükseköğretim Kalite Kurulu tarafından değerlendirilmesi, bağımsız dış değerlendirme ve akreditasyon kuruluşlarının tanınması ve yetkilendirilmesi ile Yükseköğretim Kalite Kurulu teşkilâtına, çalışma usullerine, yükseköğretim kurumlarındaki kalite komisyonu yapılanmalarına ilişkin usul ve esasları düzenlemek amacıyla hazırlanmıştır.</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Tree>
    <p:extLst>
      <p:ext uri="{BB962C8B-B14F-4D97-AF65-F5344CB8AC3E}">
        <p14:creationId xmlns:p14="http://schemas.microsoft.com/office/powerpoint/2010/main" val="3714466725"/>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4" name="Rectangle 30"/>
          <p:cNvSpPr>
            <a:spLocks noChangeArrowheads="1"/>
          </p:cNvSpPr>
          <p:nvPr/>
        </p:nvSpPr>
        <p:spPr bwMode="auto">
          <a:xfrm>
            <a:off x="2053606" y="-20756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b="1"/>
          </a:p>
        </p:txBody>
      </p:sp>
      <p:sp>
        <p:nvSpPr>
          <p:cNvPr id="35" name="Rectangle 36"/>
          <p:cNvSpPr>
            <a:spLocks noChangeArrowheads="1"/>
          </p:cNvSpPr>
          <p:nvPr/>
        </p:nvSpPr>
        <p:spPr bwMode="auto">
          <a:xfrm>
            <a:off x="2053606" y="-18470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b="1"/>
          </a:p>
        </p:txBody>
      </p:sp>
      <p:sp>
        <p:nvSpPr>
          <p:cNvPr id="21" name="Çapraz Köşesi Kesik Dikdörtgen 20"/>
          <p:cNvSpPr/>
          <p:nvPr/>
        </p:nvSpPr>
        <p:spPr>
          <a:xfrm>
            <a:off x="0" y="6095449"/>
            <a:ext cx="12192000" cy="800100"/>
          </a:xfrm>
          <a:prstGeom prst="snip2DiagRect">
            <a:avLst>
              <a:gd name="adj1" fmla="val 0"/>
              <a:gd name="adj2" fmla="val 20669"/>
            </a:avLst>
          </a:prstGeom>
          <a:solidFill>
            <a:srgbClr val="F9D1A9"/>
          </a:solidFill>
          <a:effectLst>
            <a:glow rad="25400">
              <a:schemeClr val="bg1">
                <a:alpha val="55000"/>
              </a:scheme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 name="Resim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904" y="6095448"/>
            <a:ext cx="2808312" cy="782559"/>
          </a:xfrm>
          <a:prstGeom prst="rect">
            <a:avLst/>
          </a:prstGeom>
        </p:spPr>
      </p:pic>
      <p:sp>
        <p:nvSpPr>
          <p:cNvPr id="36" name="Dikdörtgen 35"/>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38" name="Dikdörtgen 37"/>
          <p:cNvSpPr/>
          <p:nvPr/>
        </p:nvSpPr>
        <p:spPr>
          <a:xfrm>
            <a:off x="407368" y="6216527"/>
            <a:ext cx="4013916" cy="400110"/>
          </a:xfrm>
          <a:prstGeom prst="rect">
            <a:avLst/>
          </a:prstGeom>
        </p:spPr>
        <p:txBody>
          <a:bodyPr wrap="square">
            <a:spAutoFit/>
          </a:bodyPr>
          <a:lstStyle/>
          <a:p>
            <a:r>
              <a:rPr lang="tr-TR" sz="2000"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a:t>
            </a:r>
            <a:r>
              <a:rPr lang="tr-TR" b="1" dirty="0">
                <a:ln w="0"/>
                <a:solidFill>
                  <a:srgbClr val="781E46"/>
                </a:solidFill>
                <a:effectLst>
                  <a:outerShdw blurRad="38100" dist="25400" dir="5400000" algn="ctr" rotWithShape="0">
                    <a:srgbClr val="6E747A">
                      <a:alpha val="43000"/>
                    </a:srgbClr>
                  </a:outerShdw>
                </a:effectLst>
                <a:latin typeface="Calibri" panose="020F0502020204030204"/>
              </a:rPr>
              <a:t>Başkanlığı</a:t>
            </a:r>
            <a:endParaRPr lang="tr-TR" sz="2000" b="1" dirty="0">
              <a:ln w="0"/>
              <a:solidFill>
                <a:srgbClr val="781E46"/>
              </a:solidFill>
              <a:effectLst>
                <a:outerShdw blurRad="38100" dist="25400" dir="5400000" algn="ctr" rotWithShape="0">
                  <a:srgbClr val="6E747A">
                    <a:alpha val="43000"/>
                  </a:srgbClr>
                </a:outerShdw>
              </a:effectLst>
              <a:latin typeface="Calibri" panose="020F0502020204030204"/>
            </a:endParaRPr>
          </a:p>
        </p:txBody>
      </p:sp>
      <p:sp>
        <p:nvSpPr>
          <p:cNvPr id="2" name="Unvan 1"/>
          <p:cNvSpPr>
            <a:spLocks noGrp="1"/>
          </p:cNvSpPr>
          <p:nvPr>
            <p:ph type="title"/>
          </p:nvPr>
        </p:nvSpPr>
        <p:spPr>
          <a:xfrm>
            <a:off x="2048670" y="2276872"/>
            <a:ext cx="8534400" cy="1507067"/>
          </a:xfrm>
        </p:spPr>
        <p:txBody>
          <a:bodyPr>
            <a:normAutofit/>
          </a:bodyPr>
          <a:lstStyle/>
          <a:p>
            <a:pPr algn="ctr"/>
            <a:r>
              <a:rPr lang="tr-TR" sz="7200" b="1" dirty="0">
                <a:solidFill>
                  <a:srgbClr val="F9D1A9"/>
                </a:solidFill>
              </a:rPr>
              <a:t>Teşekkürler</a:t>
            </a:r>
          </a:p>
        </p:txBody>
      </p:sp>
    </p:spTree>
    <p:extLst>
      <p:ext uri="{BB962C8B-B14F-4D97-AF65-F5344CB8AC3E}">
        <p14:creationId xmlns:p14="http://schemas.microsoft.com/office/powerpoint/2010/main" val="704337192"/>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52" y="-152415"/>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sp>
        <p:nvSpPr>
          <p:cNvPr id="5" name="Dikdörtgen 4"/>
          <p:cNvSpPr/>
          <p:nvPr/>
        </p:nvSpPr>
        <p:spPr>
          <a:xfrm>
            <a:off x="170498" y="1844824"/>
            <a:ext cx="11851004" cy="830997"/>
          </a:xfrm>
          <a:prstGeom prst="rect">
            <a:avLst/>
          </a:prstGeom>
        </p:spPr>
        <p:txBody>
          <a:bodyPr wrap="square">
            <a:spAutoFit/>
          </a:bodyPr>
          <a:lstStyle/>
          <a:p>
            <a:br>
              <a:rPr lang="tr-TR" sz="2400" dirty="0"/>
            </a:br>
            <a:endParaRPr lang="tr-TR"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Dikdörtgen 7"/>
          <p:cNvSpPr/>
          <p:nvPr/>
        </p:nvSpPr>
        <p:spPr>
          <a:xfrm>
            <a:off x="170498" y="220362"/>
            <a:ext cx="11634700" cy="6051015"/>
          </a:xfrm>
          <a:prstGeom prst="rect">
            <a:avLst/>
          </a:prstGeom>
        </p:spPr>
        <p:txBody>
          <a:bodyPr wrap="square">
            <a:spAutoFit/>
          </a:bodyPr>
          <a:lstStyle/>
          <a:p>
            <a:pPr indent="359410" algn="just">
              <a:lnSpc>
                <a:spcPts val="1200"/>
              </a:lnSpc>
              <a:spcAft>
                <a:spcPts val="0"/>
              </a:spcAft>
            </a:pPr>
            <a:r>
              <a:rPr lang="tr-TR" sz="1100" dirty="0">
                <a:solidFill>
                  <a:srgbClr val="000000"/>
                </a:solidFill>
                <a:latin typeface="Times New Roman" panose="02020603050405020304" pitchFamily="18" charset="0"/>
              </a:rPr>
              <a:t> </a:t>
            </a:r>
            <a:endParaRPr lang="tr-TR" sz="1200" dirty="0">
              <a:solidFill>
                <a:srgbClr val="222222"/>
              </a:solidFill>
              <a:latin typeface="Times New Roman" panose="02020603050405020304" pitchFamily="18" charset="0"/>
            </a:endParaRPr>
          </a:p>
          <a:p>
            <a:pPr algn="just">
              <a:spcAft>
                <a:spcPts val="0"/>
              </a:spcAft>
            </a:pPr>
            <a:r>
              <a:rPr lang="tr-TR" dirty="0">
                <a:solidFill>
                  <a:srgbClr val="00B0F0"/>
                </a:solidFill>
                <a:latin typeface="Times New Roman" panose="02020603050405020304" pitchFamily="18" charset="0"/>
              </a:rPr>
              <a:t>MADDE 17 – (1) Yükseköğretim Kalite Komisyonunun görevleri;</a:t>
            </a:r>
            <a:endParaRPr lang="tr-TR" sz="1600" dirty="0">
              <a:solidFill>
                <a:srgbClr val="00B0F0"/>
              </a:solidFill>
              <a:latin typeface="Times New Roman" panose="02020603050405020304" pitchFamily="18" charset="0"/>
            </a:endParaRPr>
          </a:p>
          <a:p>
            <a:pPr algn="just">
              <a:spcAft>
                <a:spcPts val="0"/>
              </a:spcAft>
            </a:pPr>
            <a:r>
              <a:rPr lang="tr-TR" sz="1400" dirty="0">
                <a:solidFill>
                  <a:srgbClr val="000000"/>
                </a:solidFill>
                <a:latin typeface="Times New Roman" panose="02020603050405020304" pitchFamily="18" charset="0"/>
              </a:rPr>
              <a:t> </a:t>
            </a:r>
            <a:endParaRPr lang="tr-TR" sz="1200" dirty="0">
              <a:solidFill>
                <a:srgbClr val="222222"/>
              </a:solidFill>
              <a:latin typeface="Times New Roman" panose="02020603050405020304" pitchFamily="18" charset="0"/>
            </a:endParaRPr>
          </a:p>
          <a:p>
            <a:pPr marL="90170" algn="just">
              <a:lnSpc>
                <a:spcPct val="150000"/>
              </a:lnSpc>
              <a:spcAft>
                <a:spcPts val="0"/>
              </a:spcAft>
            </a:pPr>
            <a:r>
              <a:rPr lang="tr-TR" b="1" u="sng"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Kalite Komisyonun 3 görevi bulunmaktadır</a:t>
            </a:r>
            <a:r>
              <a:rPr lang="tr-TR" b="1"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a:t>
            </a:r>
          </a:p>
          <a:p>
            <a:pPr marL="90170" algn="just">
              <a:lnSpc>
                <a:spcPct val="150000"/>
              </a:lnSpc>
              <a:spcAft>
                <a:spcPts val="0"/>
              </a:spcAft>
            </a:pPr>
            <a:r>
              <a:rPr lang="tr-TR" sz="2800" b="1"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a) </a:t>
            </a:r>
            <a:r>
              <a:rPr lang="tr-TR" sz="2800" b="1" dirty="0">
                <a:latin typeface="Calibri Light" panose="020F0302020204030204" pitchFamily="34" charset="0"/>
                <a:ea typeface="Times New Roman" panose="02020603050405020304" pitchFamily="18" charset="0"/>
                <a:cs typeface="Times New Roman" panose="02020603050405020304" pitchFamily="18" charset="0"/>
              </a:rPr>
              <a:t>Kurumun stratejik planı ve hedefleri doğrultusunda ve Yükseköğretim Kalite Kurulu tarafından belirlenen usul ve esaslar çerçevesinde, eğitim-öğretim, araştırma ve toplumsal katkı faaliyetleri ile idarî hizmetlerinin değerlendirilmesi, izlenmesi ve kalitesinin geliştirilmesi amacıyla ilgili kurumun iç ve dış kalite güvence sistemini kurmak, kuruma özgü anahtar performans göstergelerini tespit etmek, program değerlendirmesi yapmak ve bu kapsamdaki çalışmaları senatoya; senato bulunmayan kurumlarda ise yönetim kuruluna sunmak,</a:t>
            </a:r>
          </a:p>
          <a:p>
            <a:pPr marL="90170" algn="just">
              <a:lnSpc>
                <a:spcPct val="150000"/>
              </a:lnSpc>
              <a:spcAft>
                <a:spcPts val="0"/>
              </a:spcAft>
            </a:pPr>
            <a:r>
              <a:rPr lang="tr-TR" b="1" dirty="0">
                <a:latin typeface="Calibri Light" panose="020F03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41473479"/>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52" y="-152415"/>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sp>
        <p:nvSpPr>
          <p:cNvPr id="5" name="Dikdörtgen 4"/>
          <p:cNvSpPr/>
          <p:nvPr/>
        </p:nvSpPr>
        <p:spPr>
          <a:xfrm>
            <a:off x="170498" y="1844824"/>
            <a:ext cx="11851004" cy="830997"/>
          </a:xfrm>
          <a:prstGeom prst="rect">
            <a:avLst/>
          </a:prstGeom>
        </p:spPr>
        <p:txBody>
          <a:bodyPr wrap="square">
            <a:spAutoFit/>
          </a:bodyPr>
          <a:lstStyle/>
          <a:p>
            <a:br>
              <a:rPr lang="tr-TR" sz="2400" dirty="0"/>
            </a:br>
            <a:endParaRPr lang="tr-TR"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Dikdörtgen 7"/>
          <p:cNvSpPr/>
          <p:nvPr/>
        </p:nvSpPr>
        <p:spPr>
          <a:xfrm>
            <a:off x="170498" y="220362"/>
            <a:ext cx="11634700" cy="5293244"/>
          </a:xfrm>
          <a:prstGeom prst="rect">
            <a:avLst/>
          </a:prstGeom>
        </p:spPr>
        <p:txBody>
          <a:bodyPr wrap="square">
            <a:spAutoFit/>
          </a:bodyPr>
          <a:lstStyle/>
          <a:p>
            <a:pPr indent="359410" algn="just">
              <a:lnSpc>
                <a:spcPts val="1200"/>
              </a:lnSpc>
              <a:spcAft>
                <a:spcPts val="0"/>
              </a:spcAft>
            </a:pPr>
            <a:r>
              <a:rPr lang="tr-TR" sz="1100" dirty="0">
                <a:solidFill>
                  <a:srgbClr val="000000"/>
                </a:solidFill>
                <a:latin typeface="Times New Roman" panose="02020603050405020304" pitchFamily="18" charset="0"/>
              </a:rPr>
              <a:t> </a:t>
            </a:r>
            <a:endParaRPr lang="tr-TR" sz="1200" dirty="0">
              <a:solidFill>
                <a:srgbClr val="222222"/>
              </a:solidFill>
              <a:latin typeface="Times New Roman" panose="02020603050405020304" pitchFamily="18" charset="0"/>
            </a:endParaRPr>
          </a:p>
          <a:p>
            <a:pPr algn="just">
              <a:spcAft>
                <a:spcPts val="0"/>
              </a:spcAft>
            </a:pPr>
            <a:r>
              <a:rPr lang="tr-TR" dirty="0">
                <a:solidFill>
                  <a:srgbClr val="00B0F0"/>
                </a:solidFill>
                <a:latin typeface="Times New Roman" panose="02020603050405020304" pitchFamily="18" charset="0"/>
              </a:rPr>
              <a:t>MADDE 17 – (1) Yükseköğretim Kalite Komisyonunun görevleri;</a:t>
            </a:r>
            <a:endParaRPr lang="tr-TR" sz="1600" dirty="0">
              <a:solidFill>
                <a:srgbClr val="00B0F0"/>
              </a:solidFill>
              <a:latin typeface="Times New Roman" panose="02020603050405020304" pitchFamily="18" charset="0"/>
            </a:endParaRPr>
          </a:p>
          <a:p>
            <a:pPr algn="just">
              <a:spcAft>
                <a:spcPts val="0"/>
              </a:spcAft>
            </a:pPr>
            <a:r>
              <a:rPr lang="tr-TR" sz="1400" dirty="0">
                <a:solidFill>
                  <a:srgbClr val="000000"/>
                </a:solidFill>
                <a:latin typeface="Times New Roman" panose="02020603050405020304" pitchFamily="18" charset="0"/>
              </a:rPr>
              <a:t> </a:t>
            </a:r>
            <a:endParaRPr lang="tr-TR" sz="1200" dirty="0">
              <a:solidFill>
                <a:srgbClr val="222222"/>
              </a:solidFill>
              <a:latin typeface="Times New Roman" panose="02020603050405020304" pitchFamily="18" charset="0"/>
            </a:endParaRPr>
          </a:p>
          <a:p>
            <a:pPr marL="90170" algn="just">
              <a:lnSpc>
                <a:spcPct val="150000"/>
              </a:lnSpc>
              <a:spcAft>
                <a:spcPts val="0"/>
              </a:spcAft>
            </a:pPr>
            <a:r>
              <a:rPr lang="tr-TR" b="1" u="sng"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Kalite Komisyonun 3 görevi bulunmaktadır</a:t>
            </a:r>
            <a:r>
              <a:rPr lang="tr-TR" b="1"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a:t>
            </a:r>
          </a:p>
          <a:p>
            <a:pPr marL="90170" algn="just">
              <a:lnSpc>
                <a:spcPct val="150000"/>
              </a:lnSpc>
              <a:spcAft>
                <a:spcPts val="0"/>
              </a:spcAft>
            </a:pPr>
            <a:r>
              <a:rPr lang="tr-TR" b="1" dirty="0">
                <a:latin typeface="Calibri Light" panose="020F0302020204030204" pitchFamily="34" charset="0"/>
                <a:ea typeface="Times New Roman" panose="02020603050405020304" pitchFamily="18" charset="0"/>
                <a:cs typeface="Times New Roman" panose="02020603050405020304" pitchFamily="18" charset="0"/>
              </a:rPr>
              <a:t> </a:t>
            </a:r>
            <a:r>
              <a:rPr lang="tr-TR" b="1"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b) </a:t>
            </a:r>
            <a:r>
              <a:rPr lang="tr-TR" sz="2600" b="1" dirty="0">
                <a:latin typeface="Calibri Light" panose="020F0302020204030204" pitchFamily="34" charset="0"/>
                <a:ea typeface="Times New Roman" panose="02020603050405020304" pitchFamily="18" charset="0"/>
                <a:cs typeface="Times New Roman" panose="02020603050405020304" pitchFamily="18" charset="0"/>
              </a:rPr>
              <a:t>İç değerlendirme çalışmalarını planlamak, yürütmek ve kurumsal değerlendirme ve iyileştirme çalışmalarının sonuçlarını içeren yıllık kurum iç değerlendirme raporunu hazırlayarak senatoya; senato bulunmayan kurumlarda ise yönetim kuruluna sunmak ve onaylanan yıllık kurum iç değerlendirme raporunu kurumun resmi internet sayfasından kolay erişilebilir şekilde kamuoyu ile paylaşmak,</a:t>
            </a:r>
          </a:p>
          <a:p>
            <a:pPr marL="90170" algn="just">
              <a:lnSpc>
                <a:spcPct val="150000"/>
              </a:lnSpc>
              <a:spcAft>
                <a:spcPts val="0"/>
              </a:spcAft>
            </a:pPr>
            <a:r>
              <a:rPr lang="tr-TR" sz="2600" b="1" dirty="0">
                <a:latin typeface="Calibri Light" panose="020F0302020204030204" pitchFamily="34" charset="0"/>
                <a:ea typeface="Times New Roman" panose="02020603050405020304" pitchFamily="18" charset="0"/>
                <a:cs typeface="Times New Roman" panose="02020603050405020304" pitchFamily="18" charset="0"/>
              </a:rPr>
              <a:t> </a:t>
            </a:r>
            <a:r>
              <a:rPr lang="tr-TR" sz="2600" b="1" dirty="0">
                <a:solidFill>
                  <a:srgbClr val="00B0F0"/>
                </a:solidFill>
                <a:latin typeface="Calibri Light" panose="020F0302020204030204" pitchFamily="34" charset="0"/>
                <a:ea typeface="Times New Roman" panose="02020603050405020304" pitchFamily="18" charset="0"/>
                <a:cs typeface="Times New Roman" panose="02020603050405020304" pitchFamily="18" charset="0"/>
              </a:rPr>
              <a:t>c)  </a:t>
            </a:r>
            <a:r>
              <a:rPr lang="tr-TR" sz="2600" b="1" dirty="0">
                <a:latin typeface="Calibri Light" panose="020F0302020204030204" pitchFamily="34" charset="0"/>
                <a:ea typeface="Times New Roman" panose="02020603050405020304" pitchFamily="18" charset="0"/>
                <a:cs typeface="Times New Roman" panose="02020603050405020304" pitchFamily="18" charset="0"/>
              </a:rPr>
              <a:t>Kurumsal dış değerlendirme programı için gerekli hazırlıkları yapmak, süreçle ilgili iç ve dış paydaşları bilgilendirmek</a:t>
            </a:r>
          </a:p>
        </p:txBody>
      </p:sp>
    </p:spTree>
    <p:extLst>
      <p:ext uri="{BB962C8B-B14F-4D97-AF65-F5344CB8AC3E}">
        <p14:creationId xmlns:p14="http://schemas.microsoft.com/office/powerpoint/2010/main" val="97057857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52" y="-152415"/>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sp>
        <p:nvSpPr>
          <p:cNvPr id="5" name="Dikdörtgen 4"/>
          <p:cNvSpPr/>
          <p:nvPr/>
        </p:nvSpPr>
        <p:spPr>
          <a:xfrm>
            <a:off x="911424" y="1988840"/>
            <a:ext cx="10873208" cy="400110"/>
          </a:xfrm>
          <a:prstGeom prst="rect">
            <a:avLst/>
          </a:prstGeom>
        </p:spPr>
        <p:txBody>
          <a:bodyPr wrap="square">
            <a:spAutoFit/>
          </a:bodyPr>
          <a:lstStyle/>
          <a:p>
            <a:r>
              <a:rPr lang="tr-TR" sz="2000" b="1" dirty="0"/>
              <a:t> </a:t>
            </a:r>
          </a:p>
        </p:txBody>
      </p:sp>
      <p:graphicFrame>
        <p:nvGraphicFramePr>
          <p:cNvPr id="9" name="Tablo 8">
            <a:extLst>
              <a:ext uri="{FF2B5EF4-FFF2-40B4-BE49-F238E27FC236}">
                <a16:creationId xmlns:a16="http://schemas.microsoft.com/office/drawing/2014/main" id="{C7E790F2-B787-486F-B23E-B4BD2790C618}"/>
              </a:ext>
            </a:extLst>
          </p:cNvPr>
          <p:cNvGraphicFramePr>
            <a:graphicFrameLocks noGrp="1"/>
          </p:cNvGraphicFramePr>
          <p:nvPr>
            <p:extLst>
              <p:ext uri="{D42A27DB-BD31-4B8C-83A1-F6EECF244321}">
                <p14:modId xmlns:p14="http://schemas.microsoft.com/office/powerpoint/2010/main" val="766519140"/>
              </p:ext>
            </p:extLst>
          </p:nvPr>
        </p:nvGraphicFramePr>
        <p:xfrm>
          <a:off x="863104" y="554903"/>
          <a:ext cx="10705504" cy="5034337"/>
        </p:xfrm>
        <a:graphic>
          <a:graphicData uri="http://schemas.openxmlformats.org/drawingml/2006/table">
            <a:tbl>
              <a:tblPr>
                <a:tableStyleId>{5C22544A-7EE6-4342-B048-85BDC9FD1C3A}</a:tableStyleId>
              </a:tblPr>
              <a:tblGrid>
                <a:gridCol w="554929">
                  <a:extLst>
                    <a:ext uri="{9D8B030D-6E8A-4147-A177-3AD203B41FA5}">
                      <a16:colId xmlns:a16="http://schemas.microsoft.com/office/drawing/2014/main" val="2367938212"/>
                    </a:ext>
                  </a:extLst>
                </a:gridCol>
                <a:gridCol w="6127340">
                  <a:extLst>
                    <a:ext uri="{9D8B030D-6E8A-4147-A177-3AD203B41FA5}">
                      <a16:colId xmlns:a16="http://schemas.microsoft.com/office/drawing/2014/main" val="3931786354"/>
                    </a:ext>
                  </a:extLst>
                </a:gridCol>
                <a:gridCol w="4023235">
                  <a:extLst>
                    <a:ext uri="{9D8B030D-6E8A-4147-A177-3AD203B41FA5}">
                      <a16:colId xmlns:a16="http://schemas.microsoft.com/office/drawing/2014/main" val="1900915630"/>
                    </a:ext>
                  </a:extLst>
                </a:gridCol>
              </a:tblGrid>
              <a:tr h="899359">
                <a:tc gridSpan="3">
                  <a:txBody>
                    <a:bodyPr/>
                    <a:lstStyle/>
                    <a:p>
                      <a:pPr algn="ctr" fontAlgn="ctr"/>
                      <a:r>
                        <a:rPr lang="tr-TR" sz="1800" b="1" u="none" strike="noStrike" dirty="0">
                          <a:effectLst/>
                        </a:rPr>
                        <a:t>ANKARA SOSYAL BİLİMLER ÜNİVERSİTESİ KİDR HAZIRLIK TAKVİMİ</a:t>
                      </a:r>
                      <a:endParaRPr lang="tr-TR" sz="18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55580433"/>
                  </a:ext>
                </a:extLst>
              </a:tr>
              <a:tr h="689163">
                <a:tc gridSpan="2">
                  <a:txBody>
                    <a:bodyPr/>
                    <a:lstStyle/>
                    <a:p>
                      <a:pPr algn="ctr" fontAlgn="ctr"/>
                      <a:r>
                        <a:rPr lang="tr-TR" sz="1800" b="1" i="0" u="none" strike="noStrike" dirty="0">
                          <a:solidFill>
                            <a:srgbClr val="000000"/>
                          </a:solidFill>
                          <a:effectLst/>
                          <a:latin typeface="Calibri" panose="020F0502020204030204" pitchFamily="34" charset="0"/>
                        </a:rPr>
                        <a:t>Süreç</a:t>
                      </a:r>
                    </a:p>
                  </a:txBody>
                  <a:tcPr marL="9525" marR="9525" marT="9525" marB="0" anchor="ctr"/>
                </a:tc>
                <a:tc hMerge="1">
                  <a:txBody>
                    <a:bodyPr/>
                    <a:lstStyle/>
                    <a:p>
                      <a:endParaRPr lang="tr-TR"/>
                    </a:p>
                  </a:txBody>
                  <a:tcPr/>
                </a:tc>
                <a:tc>
                  <a:txBody>
                    <a:bodyPr/>
                    <a:lstStyle/>
                    <a:p>
                      <a:pPr algn="ctr" fontAlgn="ctr"/>
                      <a:r>
                        <a:rPr lang="tr-TR" sz="1800" b="1" u="none" strike="noStrike">
                          <a:effectLst/>
                        </a:rPr>
                        <a:t>Tamamlanma Tarihi</a:t>
                      </a:r>
                      <a:endParaRPr lang="tr-TR"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27862936"/>
                  </a:ext>
                </a:extLst>
              </a:tr>
              <a:tr h="689163">
                <a:tc>
                  <a:txBody>
                    <a:bodyPr/>
                    <a:lstStyle/>
                    <a:p>
                      <a:pPr algn="ctr" fontAlgn="ctr"/>
                      <a:r>
                        <a:rPr lang="tr-TR" sz="1800" u="none" strike="noStrike">
                          <a:effectLst/>
                        </a:rPr>
                        <a:t>1</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tr-TR" sz="1800" b="1" u="none" strike="noStrike" dirty="0">
                          <a:effectLst/>
                        </a:rPr>
                        <a:t>Birimlerden öz değerlendirme / veri alımı</a:t>
                      </a:r>
                      <a:endParaRPr lang="tr-TR"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b="1" u="none" strike="noStrike">
                          <a:effectLst/>
                        </a:rPr>
                        <a:t>26.02.2020</a:t>
                      </a:r>
                      <a:endParaRPr lang="tr-TR"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891248"/>
                  </a:ext>
                </a:extLst>
              </a:tr>
              <a:tr h="689163">
                <a:tc>
                  <a:txBody>
                    <a:bodyPr/>
                    <a:lstStyle/>
                    <a:p>
                      <a:pPr algn="ctr" fontAlgn="ctr"/>
                      <a:r>
                        <a:rPr lang="tr-TR" sz="1800" u="none" strike="noStrike">
                          <a:effectLst/>
                        </a:rPr>
                        <a:t>2</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tr-TR" sz="1800" b="1" u="none" strike="noStrike">
                          <a:effectLst/>
                        </a:rPr>
                        <a:t>Verilerin Konsolide Edilmesi</a:t>
                      </a:r>
                      <a:endParaRPr lang="tr-TR"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b="1" u="none" strike="noStrike" dirty="0">
                          <a:effectLst/>
                        </a:rPr>
                        <a:t>1.03.2021</a:t>
                      </a:r>
                      <a:endParaRPr lang="tr-TR"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25089402"/>
                  </a:ext>
                </a:extLst>
              </a:tr>
              <a:tr h="689163">
                <a:tc>
                  <a:txBody>
                    <a:bodyPr/>
                    <a:lstStyle/>
                    <a:p>
                      <a:pPr algn="ctr" fontAlgn="ctr"/>
                      <a:r>
                        <a:rPr lang="tr-TR" sz="1800" u="none" strike="noStrike">
                          <a:effectLst/>
                        </a:rPr>
                        <a:t>3</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tr-TR" sz="1800" b="1" u="none" strike="noStrike" dirty="0">
                          <a:effectLst/>
                        </a:rPr>
                        <a:t>Hazırlanan </a:t>
                      </a:r>
                      <a:r>
                        <a:rPr lang="tr-TR" sz="1800" b="1" u="none" strike="noStrike" dirty="0" err="1">
                          <a:effectLst/>
                        </a:rPr>
                        <a:t>Kidr</a:t>
                      </a:r>
                      <a:r>
                        <a:rPr lang="tr-TR" sz="1800" b="1" u="none" strike="noStrike" dirty="0">
                          <a:effectLst/>
                        </a:rPr>
                        <a:t> Raporu için Komisyon Üyelerinden görüş ve  öneri alınması</a:t>
                      </a:r>
                      <a:endParaRPr lang="tr-TR"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b="1" u="none" strike="noStrike">
                          <a:effectLst/>
                        </a:rPr>
                        <a:t>10.03.2021</a:t>
                      </a:r>
                      <a:endParaRPr lang="tr-TR"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66256461"/>
                  </a:ext>
                </a:extLst>
              </a:tr>
              <a:tr h="689163">
                <a:tc>
                  <a:txBody>
                    <a:bodyPr/>
                    <a:lstStyle/>
                    <a:p>
                      <a:pPr algn="ctr" fontAlgn="ctr"/>
                      <a:r>
                        <a:rPr lang="tr-TR" sz="1800" u="none" strike="noStrike">
                          <a:effectLst/>
                        </a:rPr>
                        <a:t>4</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tr-TR" sz="1800" b="1" u="none" strike="noStrike">
                          <a:effectLst/>
                        </a:rPr>
                        <a:t>Nihai Şekli verilen KİDR'in Senatoya sunulması</a:t>
                      </a:r>
                      <a:endParaRPr lang="tr-TR"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b="1" u="none" strike="noStrike">
                          <a:effectLst/>
                        </a:rPr>
                        <a:t>15.03.2021</a:t>
                      </a:r>
                      <a:endParaRPr lang="tr-TR"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34988765"/>
                  </a:ext>
                </a:extLst>
              </a:tr>
              <a:tr h="689163">
                <a:tc>
                  <a:txBody>
                    <a:bodyPr/>
                    <a:lstStyle/>
                    <a:p>
                      <a:pPr algn="ctr" fontAlgn="ctr"/>
                      <a:r>
                        <a:rPr lang="tr-TR" sz="1800" u="none" strike="noStrike" dirty="0">
                          <a:effectLst/>
                        </a:rPr>
                        <a:t>5</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1800" b="1" u="none" strike="noStrike">
                          <a:effectLst/>
                        </a:rPr>
                        <a:t>Nihai KİDR'in YOKAK sistemine girilmesi</a:t>
                      </a:r>
                      <a:endParaRPr lang="tr-TR"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b="1" u="none" strike="noStrike" dirty="0">
                          <a:effectLst/>
                        </a:rPr>
                        <a:t>22.03.2021</a:t>
                      </a:r>
                      <a:endParaRPr lang="tr-TR"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92722317"/>
                  </a:ext>
                </a:extLst>
              </a:tr>
            </a:tbl>
          </a:graphicData>
        </a:graphic>
      </p:graphicFrame>
      <p:sp>
        <p:nvSpPr>
          <p:cNvPr id="10" name="Dikdörtgen 9">
            <a:extLst>
              <a:ext uri="{FF2B5EF4-FFF2-40B4-BE49-F238E27FC236}">
                <a16:creationId xmlns:a16="http://schemas.microsoft.com/office/drawing/2014/main" id="{C4955A7A-C030-4F3F-8FF3-EDB9C7A9D92B}"/>
              </a:ext>
            </a:extLst>
          </p:cNvPr>
          <p:cNvSpPr/>
          <p:nvPr/>
        </p:nvSpPr>
        <p:spPr>
          <a:xfrm>
            <a:off x="898837" y="5681073"/>
            <a:ext cx="6172200" cy="368300"/>
          </a:xfrm>
          <a:prstGeom prst="rect">
            <a:avLst/>
          </a:prstGeom>
        </p:spPr>
        <p:txBody>
          <a:bodyPr wrap="none">
            <a:spAutoFit/>
          </a:bodyPr>
          <a:lstStyle/>
          <a:p>
            <a:r>
              <a:rPr lang="tr-TR" b="1" i="1" dirty="0">
                <a:solidFill>
                  <a:srgbClr val="000000"/>
                </a:solidFill>
                <a:highlight>
                  <a:srgbClr val="FFFF00"/>
                </a:highlight>
                <a:latin typeface="Calibri" panose="020F0502020204030204" pitchFamily="34" charset="0"/>
              </a:rPr>
              <a:t>Not: İşlem sürecine bağlı olarak tarihler değişiklik gösterebilir</a:t>
            </a:r>
            <a:r>
              <a:rPr lang="tr-TR" b="1" i="1" dirty="0">
                <a:solidFill>
                  <a:srgbClr val="000000"/>
                </a:solidFill>
                <a:latin typeface="Calibri" panose="020F0502020204030204" pitchFamily="34" charset="0"/>
              </a:rPr>
              <a:t>.</a:t>
            </a:r>
            <a:r>
              <a:rPr lang="tr-TR" dirty="0"/>
              <a:t> </a:t>
            </a:r>
          </a:p>
        </p:txBody>
      </p:sp>
    </p:spTree>
    <p:extLst>
      <p:ext uri="{BB962C8B-B14F-4D97-AF65-F5344CB8AC3E}">
        <p14:creationId xmlns:p14="http://schemas.microsoft.com/office/powerpoint/2010/main" val="163951592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552" y="-152415"/>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221940" y="-152415"/>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sp>
        <p:nvSpPr>
          <p:cNvPr id="5" name="Dikdörtgen 4"/>
          <p:cNvSpPr/>
          <p:nvPr/>
        </p:nvSpPr>
        <p:spPr>
          <a:xfrm>
            <a:off x="911424" y="1988840"/>
            <a:ext cx="10873208" cy="400110"/>
          </a:xfrm>
          <a:prstGeom prst="rect">
            <a:avLst/>
          </a:prstGeom>
        </p:spPr>
        <p:txBody>
          <a:bodyPr wrap="square">
            <a:spAutoFit/>
          </a:bodyPr>
          <a:lstStyle/>
          <a:p>
            <a:r>
              <a:rPr lang="tr-TR" sz="2000" b="1" dirty="0"/>
              <a:t> </a:t>
            </a:r>
          </a:p>
        </p:txBody>
      </p:sp>
      <p:pic>
        <p:nvPicPr>
          <p:cNvPr id="8" name="Resim 7"/>
          <p:cNvPicPr>
            <a:picLocks noChangeAspect="1"/>
          </p:cNvPicPr>
          <p:nvPr/>
        </p:nvPicPr>
        <p:blipFill>
          <a:blip r:embed="rId4"/>
          <a:stretch>
            <a:fillRect/>
          </a:stretch>
        </p:blipFill>
        <p:spPr>
          <a:xfrm>
            <a:off x="863104" y="620688"/>
            <a:ext cx="9625384" cy="4824536"/>
          </a:xfrm>
          <a:prstGeom prst="rect">
            <a:avLst/>
          </a:prstGeom>
        </p:spPr>
      </p:pic>
    </p:spTree>
    <p:extLst>
      <p:ext uri="{BB962C8B-B14F-4D97-AF65-F5344CB8AC3E}">
        <p14:creationId xmlns:p14="http://schemas.microsoft.com/office/powerpoint/2010/main" val="601166516"/>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251" y="162679"/>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170736" y="-554122"/>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sp>
        <p:nvSpPr>
          <p:cNvPr id="8" name="Dikdörtgen 7"/>
          <p:cNvSpPr/>
          <p:nvPr/>
        </p:nvSpPr>
        <p:spPr>
          <a:xfrm>
            <a:off x="479376" y="692696"/>
            <a:ext cx="11161240" cy="4708981"/>
          </a:xfrm>
          <a:prstGeom prst="rect">
            <a:avLst/>
          </a:prstGeom>
        </p:spPr>
        <p:txBody>
          <a:bodyPr wrap="square">
            <a:spAutoFit/>
          </a:bodyPr>
          <a:lstStyle/>
          <a:p>
            <a:r>
              <a:rPr lang="tr-TR" sz="2000" b="1" dirty="0">
                <a:solidFill>
                  <a:srgbClr val="F9D1A9"/>
                </a:solidFill>
              </a:rPr>
              <a:t>B. EĞİTİM VE ÖĞRETİM</a:t>
            </a:r>
          </a:p>
          <a:p>
            <a:r>
              <a:rPr lang="tr-TR" sz="2000" b="1" dirty="0">
                <a:solidFill>
                  <a:srgbClr val="F9D1A9"/>
                </a:solidFill>
              </a:rPr>
              <a:t>B.1. Programların Tasarımı ve Onayı</a:t>
            </a:r>
          </a:p>
          <a:p>
            <a:r>
              <a:rPr lang="tr-TR" sz="2000" dirty="0"/>
              <a:t>             1.1. Programların tasarımı ve onayı</a:t>
            </a:r>
          </a:p>
          <a:p>
            <a:r>
              <a:rPr lang="tr-TR" sz="2000" dirty="0"/>
              <a:t>             1.2. Programın ders dağılım dengesi </a:t>
            </a:r>
          </a:p>
          <a:p>
            <a:r>
              <a:rPr lang="tr-TR" sz="2000" dirty="0"/>
              <a:t>              1.3. Ders kazanımlarının program çıktılarıyla uyumu</a:t>
            </a:r>
          </a:p>
          <a:p>
            <a:r>
              <a:rPr lang="tr-TR" sz="2000" dirty="0"/>
              <a:t>              1.4. Öğrenci iş yüküne dayalı ders tasarımı</a:t>
            </a:r>
          </a:p>
          <a:p>
            <a:r>
              <a:rPr lang="tr-TR" sz="2000" dirty="0"/>
              <a:t>              1.5. Ölçme ve değerlendirme sistemi</a:t>
            </a:r>
          </a:p>
          <a:p>
            <a:r>
              <a:rPr lang="tr-TR" sz="2000" b="1" dirty="0">
                <a:solidFill>
                  <a:srgbClr val="F9D1A9"/>
                </a:solidFill>
              </a:rPr>
              <a:t>B.2. Öğrenci Kabulü ve Gelişimi</a:t>
            </a:r>
          </a:p>
          <a:p>
            <a:r>
              <a:rPr lang="tr-TR" sz="2000" dirty="0"/>
              <a:t>             2.1. Öğrenci kabulü, önceki öğrenmenin tanınması ve        kredilendirilmesi* </a:t>
            </a:r>
          </a:p>
          <a:p>
            <a:r>
              <a:rPr lang="tr-TR" sz="2000" dirty="0"/>
              <a:t>             2.2. Yeterliliklerin sertifikalandırılması ve diploma</a:t>
            </a:r>
          </a:p>
          <a:p>
            <a:r>
              <a:rPr lang="tr-TR" sz="2000" b="1" dirty="0">
                <a:solidFill>
                  <a:srgbClr val="F9D1A9"/>
                </a:solidFill>
              </a:rPr>
              <a:t>B.3. Öğrenci Merkezli Öğrenme, Öğretme ve Değerlendirme</a:t>
            </a:r>
          </a:p>
          <a:p>
            <a:r>
              <a:rPr lang="tr-TR" sz="2000" dirty="0"/>
              <a:t>        3.1. Öğretim yöntem ve teknikleri</a:t>
            </a:r>
          </a:p>
          <a:p>
            <a:r>
              <a:rPr lang="tr-TR" sz="2000" dirty="0"/>
              <a:t>        3.2. Ölçme ve değerlendirme </a:t>
            </a:r>
          </a:p>
          <a:p>
            <a:r>
              <a:rPr lang="tr-TR" sz="2000" dirty="0"/>
              <a:t>        3.3. Öğrenci geri bildirimleri </a:t>
            </a:r>
          </a:p>
          <a:p>
            <a:r>
              <a:rPr lang="tr-TR" sz="2000" dirty="0"/>
              <a:t>        3.4. Akademik danışmanlık</a:t>
            </a:r>
          </a:p>
        </p:txBody>
      </p:sp>
    </p:spTree>
    <p:extLst>
      <p:ext uri="{BB962C8B-B14F-4D97-AF65-F5344CB8AC3E}">
        <p14:creationId xmlns:p14="http://schemas.microsoft.com/office/powerpoint/2010/main" val="4292141701"/>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251" y="162679"/>
            <a:ext cx="12109498" cy="6206797"/>
          </a:xfrm>
        </p:spPr>
        <p:txBody>
          <a:bodyPr>
            <a:normAutofit/>
          </a:bodyPr>
          <a:lstStyle/>
          <a:p>
            <a:pPr marL="0" indent="0" algn="ctr">
              <a:buNone/>
            </a:pPr>
            <a:r>
              <a:rPr lang="tr-TR" sz="4000" b="1" dirty="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170736" y="-554122"/>
            <a:ext cx="11923790" cy="1477328"/>
          </a:xfrm>
          <a:prstGeom prst="rect">
            <a:avLst/>
          </a:prstGeom>
        </p:spPr>
        <p:txBody>
          <a:bodyPr wrap="square">
            <a:spAutoFit/>
          </a:bodyPr>
          <a:lstStyle/>
          <a:p>
            <a:endParaRPr lang="tr-TR" b="1" dirty="0">
              <a:solidFill>
                <a:srgbClr val="000000"/>
              </a:solidFill>
              <a:latin typeface="Calibri" panose="020F0502020204030204" pitchFamily="34" charset="0"/>
            </a:endParaRPr>
          </a:p>
          <a:p>
            <a:endParaRPr lang="tr-TR" sz="4400" b="1" dirty="0">
              <a:solidFill>
                <a:srgbClr val="F9D1A9"/>
              </a:solidFill>
              <a:latin typeface="Calibri" panose="020F0502020204030204" pitchFamily="34" charset="0"/>
            </a:endParaRPr>
          </a:p>
          <a:p>
            <a:endParaRPr lang="tr-TR" sz="2800" b="1" dirty="0"/>
          </a:p>
        </p:txBody>
      </p:sp>
      <p:pic>
        <p:nvPicPr>
          <p:cNvPr id="5" name="Resim 4">
            <a:extLst>
              <a:ext uri="{FF2B5EF4-FFF2-40B4-BE49-F238E27FC236}">
                <a16:creationId xmlns:a16="http://schemas.microsoft.com/office/drawing/2014/main" id="{56A9D783-D67C-47A5-8B61-78F8F33B36B5}"/>
              </a:ext>
            </a:extLst>
          </p:cNvPr>
          <p:cNvPicPr>
            <a:picLocks noChangeAspect="1"/>
          </p:cNvPicPr>
          <p:nvPr/>
        </p:nvPicPr>
        <p:blipFill>
          <a:blip r:embed="rId4"/>
          <a:stretch>
            <a:fillRect/>
          </a:stretch>
        </p:blipFill>
        <p:spPr>
          <a:xfrm>
            <a:off x="6091237" y="3419475"/>
            <a:ext cx="9525" cy="19050"/>
          </a:xfrm>
          <a:prstGeom prst="rect">
            <a:avLst/>
          </a:prstGeom>
        </p:spPr>
      </p:pic>
      <p:pic>
        <p:nvPicPr>
          <p:cNvPr id="8" name="Resim 7">
            <a:extLst>
              <a:ext uri="{FF2B5EF4-FFF2-40B4-BE49-F238E27FC236}">
                <a16:creationId xmlns:a16="http://schemas.microsoft.com/office/drawing/2014/main" id="{D42EF7EB-1CE9-41EB-9636-232D7E0FA470}"/>
              </a:ext>
            </a:extLst>
          </p:cNvPr>
          <p:cNvPicPr>
            <a:picLocks noChangeAspect="1"/>
          </p:cNvPicPr>
          <p:nvPr/>
        </p:nvPicPr>
        <p:blipFill>
          <a:blip r:embed="rId5"/>
          <a:stretch>
            <a:fillRect/>
          </a:stretch>
        </p:blipFill>
        <p:spPr>
          <a:xfrm>
            <a:off x="0" y="-33392"/>
            <a:ext cx="12210442" cy="6858650"/>
          </a:xfrm>
          <a:prstGeom prst="rect">
            <a:avLst/>
          </a:prstGeom>
        </p:spPr>
      </p:pic>
    </p:spTree>
    <p:extLst>
      <p:ext uri="{BB962C8B-B14F-4D97-AF65-F5344CB8AC3E}">
        <p14:creationId xmlns:p14="http://schemas.microsoft.com/office/powerpoint/2010/main" val="1052603203"/>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7" name="type.wav"/>
          </p:stSnd>
        </p:sndAc>
      </p:transition>
    </mc:Fallback>
  </mc:AlternateContent>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5291</TotalTime>
  <Words>1927</Words>
  <Application>Microsoft Office PowerPoint</Application>
  <PresentationFormat>Geniş ekran</PresentationFormat>
  <Paragraphs>313</Paragraphs>
  <Slides>30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30</vt:i4>
      </vt:variant>
    </vt:vector>
  </HeadingPairs>
  <TitlesOfParts>
    <vt:vector size="36" baseType="lpstr">
      <vt:lpstr>Calibri</vt:lpstr>
      <vt:lpstr>Calibri Light</vt:lpstr>
      <vt:lpstr>Century Gothic</vt:lpstr>
      <vt:lpstr>Times New Roman</vt:lpstr>
      <vt:lpstr>Wingdings 3</vt:lpstr>
      <vt:lpstr>Dilim</vt:lpstr>
      <vt:lpstr>2020 kalite iç değerlendirme raporu hazırlık toplantısı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KBB ORGANİZASYON ŞEMASI</dc:title>
  <dc:creator>ozgur.ozden</dc:creator>
  <cp:lastModifiedBy>İsmail SAKALLI</cp:lastModifiedBy>
  <cp:revision>587</cp:revision>
  <cp:lastPrinted>2016-03-23T08:13:40Z</cp:lastPrinted>
  <dcterms:created xsi:type="dcterms:W3CDTF">2010-06-25T07:05:29Z</dcterms:created>
  <dcterms:modified xsi:type="dcterms:W3CDTF">2021-02-16T10:00:05Z</dcterms:modified>
</cp:coreProperties>
</file>